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0"/>
  </p:notesMasterIdLst>
  <p:sldIdLst>
    <p:sldId id="256" r:id="rId2"/>
    <p:sldId id="261" r:id="rId3"/>
    <p:sldId id="263" r:id="rId4"/>
    <p:sldId id="264" r:id="rId5"/>
    <p:sldId id="265" r:id="rId6"/>
    <p:sldId id="266" r:id="rId7"/>
    <p:sldId id="257" r:id="rId8"/>
    <p:sldId id="262" r:id="rId9"/>
    <p:sldId id="258" r:id="rId10"/>
    <p:sldId id="259" r:id="rId11"/>
    <p:sldId id="267" r:id="rId12"/>
    <p:sldId id="268" r:id="rId13"/>
    <p:sldId id="260" r:id="rId14"/>
    <p:sldId id="269" r:id="rId15"/>
    <p:sldId id="270" r:id="rId16"/>
    <p:sldId id="271" r:id="rId17"/>
    <p:sldId id="272" r:id="rId18"/>
    <p:sldId id="273"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17" autoAdjust="0"/>
  </p:normalViewPr>
  <p:slideViewPr>
    <p:cSldViewPr>
      <p:cViewPr varScale="1">
        <p:scale>
          <a:sx n="59" d="100"/>
          <a:sy n="59" d="100"/>
        </p:scale>
        <p:origin x="-16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5A8472-5AD4-4768-97A6-7A82656856B3}" type="datetimeFigureOut">
              <a:rPr lang="pl-PL" smtClean="0"/>
              <a:t>10.03.2021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E01881-1D9F-4744-92D8-2285B28B93E9}" type="slidenum">
              <a:rPr lang="pl-PL" smtClean="0"/>
              <a:t>‹#›</a:t>
            </a:fld>
            <a:endParaRPr lang="pl-PL"/>
          </a:p>
        </p:txBody>
      </p:sp>
    </p:spTree>
    <p:extLst>
      <p:ext uri="{BB962C8B-B14F-4D97-AF65-F5344CB8AC3E}">
        <p14:creationId xmlns:p14="http://schemas.microsoft.com/office/powerpoint/2010/main" val="3733933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1E01881-1D9F-4744-92D8-2285B28B93E9}" type="slidenum">
              <a:rPr lang="pl-PL" smtClean="0"/>
              <a:t>18</a:t>
            </a:fld>
            <a:endParaRPr lang="pl-PL"/>
          </a:p>
        </p:txBody>
      </p:sp>
    </p:spTree>
    <p:extLst>
      <p:ext uri="{BB962C8B-B14F-4D97-AF65-F5344CB8AC3E}">
        <p14:creationId xmlns:p14="http://schemas.microsoft.com/office/powerpoint/2010/main" val="3116556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pl-PL" smtClean="0"/>
              <a:t>Kliknij, aby edytować styl</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FD17FA3B-C404-4317-B0BC-953931111309}" type="datetimeFigureOut">
              <a:rPr lang="pl-PL" smtClean="0"/>
              <a:t>10.03.2021</a:t>
            </a:fld>
            <a:endParaRPr lang="pl-PL"/>
          </a:p>
        </p:txBody>
      </p:sp>
      <p:sp>
        <p:nvSpPr>
          <p:cNvPr id="5" name="Footer Placeholder 4"/>
          <p:cNvSpPr>
            <a:spLocks noGrp="1"/>
          </p:cNvSpPr>
          <p:nvPr>
            <p:ph type="ftr" sz="quarter" idx="11"/>
          </p:nvPr>
        </p:nvSpPr>
        <p:spPr>
          <a:xfrm>
            <a:off x="1174044" y="5357592"/>
            <a:ext cx="5034845" cy="365125"/>
          </a:xfrm>
        </p:spPr>
        <p:txBody>
          <a:bodyPr/>
          <a:lstStyle/>
          <a:p>
            <a:endParaRPr lang="pl-PL"/>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10.03.2021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FD17FA3B-C404-4317-B0BC-953931111309}" type="datetimeFigureOut">
              <a:rPr lang="pl-PL" smtClean="0"/>
              <a:t>10.03.2021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
        <p:nvSpPr>
          <p:cNvPr id="9" name="Content Placeholder 8"/>
          <p:cNvSpPr>
            <a:spLocks noGrp="1"/>
          </p:cNvSpPr>
          <p:nvPr>
            <p:ph sz="quarter" idx="13"/>
          </p:nvPr>
        </p:nvSpPr>
        <p:spPr>
          <a:xfrm>
            <a:off x="1298448" y="2121407"/>
            <a:ext cx="3200400" cy="360273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FD17FA3B-C404-4317-B0BC-953931111309}" type="datetimeFigureOut">
              <a:rPr lang="pl-PL" smtClean="0"/>
              <a:t>10.03.2021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
        <p:nvSpPr>
          <p:cNvPr id="11" name="Content Placeholder 10"/>
          <p:cNvSpPr>
            <a:spLocks noGrp="1"/>
          </p:cNvSpPr>
          <p:nvPr>
            <p:ph sz="quarter" idx="13"/>
          </p:nvPr>
        </p:nvSpPr>
        <p:spPr>
          <a:xfrm>
            <a:off x="1298448" y="2944368"/>
            <a:ext cx="3227832" cy="277977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FD17FA3B-C404-4317-B0BC-953931111309}" type="datetimeFigureOut">
              <a:rPr lang="pl-PL" smtClean="0"/>
              <a:t>10.03.2021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FA3B-C404-4317-B0BC-953931111309}" type="datetimeFigureOut">
              <a:rPr lang="pl-PL" smtClean="0"/>
              <a:t>10.03.2021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pl-PL" smtClean="0"/>
              <a:t>Kliknij, aby edytować styl</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rot="60000">
            <a:off x="6341698" y="5885672"/>
            <a:ext cx="1213821" cy="365125"/>
          </a:xfrm>
        </p:spPr>
        <p:txBody>
          <a:bodyPr/>
          <a:lstStyle/>
          <a:p>
            <a:fld id="{FD17FA3B-C404-4317-B0BC-953931111309}" type="datetimeFigureOut">
              <a:rPr lang="pl-PL" smtClean="0"/>
              <a:t>10.03.2021</a:t>
            </a:fld>
            <a:endParaRPr lang="pl-PL"/>
          </a:p>
        </p:txBody>
      </p:sp>
      <p:sp>
        <p:nvSpPr>
          <p:cNvPr id="6" name="Footer Placeholder 5"/>
          <p:cNvSpPr>
            <a:spLocks noGrp="1"/>
          </p:cNvSpPr>
          <p:nvPr>
            <p:ph type="ftr" sz="quarter" idx="11"/>
          </p:nvPr>
        </p:nvSpPr>
        <p:spPr>
          <a:xfrm rot="-60000">
            <a:off x="914554" y="5829261"/>
            <a:ext cx="3522607" cy="365125"/>
          </a:xfrm>
        </p:spPr>
        <p:txBody>
          <a:bodyPr/>
          <a:lstStyle/>
          <a:p>
            <a:endParaRPr lang="pl-PL"/>
          </a:p>
        </p:txBody>
      </p:sp>
      <p:sp>
        <p:nvSpPr>
          <p:cNvPr id="7" name="Slide Number Placeholder 6"/>
          <p:cNvSpPr>
            <a:spLocks noGrp="1"/>
          </p:cNvSpPr>
          <p:nvPr>
            <p:ph type="sldNum" sz="quarter" idx="12"/>
          </p:nvPr>
        </p:nvSpPr>
        <p:spPr>
          <a:xfrm rot="60000">
            <a:off x="7557313" y="5896961"/>
            <a:ext cx="554023" cy="365125"/>
          </a:xfrm>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pl-PL" smtClean="0"/>
              <a:t>Kliknij, aby edytować styl</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rot="60000">
            <a:off x="6345936" y="5888737"/>
            <a:ext cx="1213821" cy="365125"/>
          </a:xfrm>
        </p:spPr>
        <p:txBody>
          <a:bodyPr/>
          <a:lstStyle/>
          <a:p>
            <a:fld id="{FD17FA3B-C404-4317-B0BC-953931111309}" type="datetimeFigureOut">
              <a:rPr lang="pl-PL" smtClean="0"/>
              <a:t>10.03.2021</a:t>
            </a:fld>
            <a:endParaRPr lang="pl-PL"/>
          </a:p>
        </p:txBody>
      </p:sp>
      <p:sp>
        <p:nvSpPr>
          <p:cNvPr id="6" name="Footer Placeholder 5"/>
          <p:cNvSpPr>
            <a:spLocks noGrp="1"/>
          </p:cNvSpPr>
          <p:nvPr>
            <p:ph type="ftr" sz="quarter" idx="11"/>
          </p:nvPr>
        </p:nvSpPr>
        <p:spPr>
          <a:xfrm rot="-60000">
            <a:off x="914569" y="5831037"/>
            <a:ext cx="3319043" cy="365125"/>
          </a:xfrm>
        </p:spPr>
        <p:txBody>
          <a:bodyPr/>
          <a:lstStyle/>
          <a:p>
            <a:endParaRPr lang="pl-PL"/>
          </a:p>
        </p:txBody>
      </p:sp>
      <p:sp>
        <p:nvSpPr>
          <p:cNvPr id="7" name="Slide Number Placeholder 6"/>
          <p:cNvSpPr>
            <a:spLocks noGrp="1"/>
          </p:cNvSpPr>
          <p:nvPr>
            <p:ph type="sldNum" sz="quarter" idx="12"/>
          </p:nvPr>
        </p:nvSpPr>
        <p:spPr>
          <a:xfrm rot="60000">
            <a:off x="7562089" y="5900026"/>
            <a:ext cx="554023" cy="365125"/>
          </a:xfrm>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D17FA3B-C404-4317-B0BC-953931111309}" type="datetimeFigureOut">
              <a:rPr lang="pl-PL" smtClean="0"/>
              <a:t>10.03.2021</a:t>
            </a:fld>
            <a:endParaRPr lang="pl-PL"/>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pl-PL"/>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m.kielce.p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dziennikustaw.gov.pl/D2020000139401.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pl/attachment/519f099d-c622-4fdd-8524-40d0b0fcbd0e" TargetMode="External"/><Relationship Id="rId2" Type="http://schemas.openxmlformats.org/officeDocument/2006/relationships/hyperlink" Target="https://www.gov.p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aszaedukacja.pl/ranking/kielce/licea" TargetMode="External"/><Relationship Id="rId2" Type="http://schemas.openxmlformats.org/officeDocument/2006/relationships/hyperlink" Target="https://takzdam.pl/kalkulator-punktow/" TargetMode="External"/><Relationship Id="rId1" Type="http://schemas.openxmlformats.org/officeDocument/2006/relationships/slideLayout" Target="../slideLayouts/slideLayout7.xml"/><Relationship Id="rId5" Type="http://schemas.openxmlformats.org/officeDocument/2006/relationships/hyperlink" Target="https://www.radio.kielce.pl/themes/upload/org/2019/07/progi-112556.pdf" TargetMode="External"/><Relationship Id="rId4" Type="http://schemas.openxmlformats.org/officeDocument/2006/relationships/hyperlink" Target="https://waszaedukacja.pl/ranking/kielce/technika"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kuratorium.kielce.pl/48768/zarza%cc%a8dzenie-nr-8-2021-w-sprawie-wykazu-zawodow-wiedzy-artystycznych-i-sportowych-organizowanych-przez-swietokrzyskiego-kuratora-oswiaty-lub-inne-podmioty-dzialajace-na-terenie-szkoly-ktore-mo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cke.gov.pl/egzamin-osmoklasisty"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526882" y="1052736"/>
            <a:ext cx="6480720" cy="6186309"/>
          </a:xfrm>
          <a:prstGeom prst="rect">
            <a:avLst/>
          </a:prstGeom>
          <a:noFill/>
        </p:spPr>
        <p:txBody>
          <a:bodyPr wrap="square" rtlCol="0">
            <a:spAutoFit/>
          </a:bodyPr>
          <a:lstStyle/>
          <a:p>
            <a:pPr algn="ctr"/>
            <a:r>
              <a:rPr lang="pl-PL" sz="5400" b="1" i="1" dirty="0"/>
              <a:t>Rekrutacja do szkół średnich - niezbędnik </a:t>
            </a:r>
            <a:r>
              <a:rPr lang="pl-PL" sz="5400" b="1" i="1" dirty="0" smtClean="0"/>
              <a:t>absolwenta.</a:t>
            </a:r>
          </a:p>
          <a:p>
            <a:pPr algn="ctr"/>
            <a:r>
              <a:rPr lang="pl-PL" sz="5400" b="1" i="1" dirty="0" smtClean="0"/>
              <a:t>Informator dla ucznia i rodzica </a:t>
            </a:r>
          </a:p>
          <a:p>
            <a:pPr algn="ctr"/>
            <a:endParaRPr lang="pl-PL" sz="5400" b="1" i="1" dirty="0" smtClean="0"/>
          </a:p>
          <a:p>
            <a:pPr algn="ctr"/>
            <a:r>
              <a:rPr lang="pl-PL" b="1" i="1" dirty="0" smtClean="0"/>
              <a:t>Szkolny Doradca Zawodowy</a:t>
            </a:r>
          </a:p>
          <a:p>
            <a:pPr algn="ctr"/>
            <a:endParaRPr lang="pl-PL" sz="5400" b="1" dirty="0"/>
          </a:p>
        </p:txBody>
      </p:sp>
    </p:spTree>
    <p:extLst>
      <p:ext uri="{BB962C8B-B14F-4D97-AF65-F5344CB8AC3E}">
        <p14:creationId xmlns:p14="http://schemas.microsoft.com/office/powerpoint/2010/main" val="1860617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883075936"/>
              </p:ext>
            </p:extLst>
          </p:nvPr>
        </p:nvGraphicFramePr>
        <p:xfrm>
          <a:off x="971600" y="404664"/>
          <a:ext cx="7272808" cy="5669280"/>
        </p:xfrm>
        <a:graphic>
          <a:graphicData uri="http://schemas.openxmlformats.org/drawingml/2006/table">
            <a:tbl>
              <a:tblPr firstRow="1" bandRow="1">
                <a:tableStyleId>{5C22544A-7EE6-4342-B048-85BDC9FD1C3A}</a:tableStyleId>
              </a:tblPr>
              <a:tblGrid>
                <a:gridCol w="1326923"/>
                <a:gridCol w="5945885"/>
              </a:tblGrid>
              <a:tr h="718305">
                <a:tc>
                  <a:txBody>
                    <a:bodyPr/>
                    <a:lstStyle/>
                    <a:p>
                      <a:endParaRPr lang="pl-PL" sz="2400" dirty="0" smtClean="0">
                        <a:solidFill>
                          <a:schemeClr val="tx1"/>
                        </a:solidFill>
                      </a:endParaRPr>
                    </a:p>
                  </a:txBody>
                  <a:tcPr>
                    <a:solidFill>
                      <a:schemeClr val="bg1">
                        <a:lumMod val="95000"/>
                      </a:schemeClr>
                    </a:solidFill>
                  </a:tcPr>
                </a:tc>
                <a:tc>
                  <a:txBody>
                    <a:bodyPr/>
                    <a:lstStyle/>
                    <a:p>
                      <a:pPr algn="ctr"/>
                      <a:r>
                        <a:rPr lang="pl-PL" sz="2400" dirty="0" smtClean="0">
                          <a:solidFill>
                            <a:schemeClr val="tx1"/>
                          </a:solidFill>
                        </a:rPr>
                        <a:t>Harmonogram rekrutacji do szkół ponadpodstawowych na rok szkolny 2021/2022</a:t>
                      </a:r>
                    </a:p>
                  </a:txBody>
                  <a:tcPr>
                    <a:solidFill>
                      <a:schemeClr val="bg1">
                        <a:lumMod val="95000"/>
                      </a:schemeClr>
                    </a:solidFill>
                  </a:tcPr>
                </a:tc>
              </a:tr>
              <a:tr h="1873983">
                <a:tc>
                  <a:txBody>
                    <a:bodyPr/>
                    <a:lstStyle/>
                    <a:p>
                      <a:r>
                        <a:rPr kumimoji="0" lang="pl-PL" sz="2400" b="1" i="0" kern="1200" dirty="0" smtClean="0">
                          <a:solidFill>
                            <a:schemeClr val="dk1"/>
                          </a:solidFill>
                          <a:effectLst/>
                          <a:latin typeface="+mn-lt"/>
                          <a:ea typeface="+mn-ea"/>
                          <a:cs typeface="+mn-cs"/>
                        </a:rPr>
                        <a:t>od 17 maja 2021 r. do 21 czerwca 2021 r.</a:t>
                      </a:r>
                      <a:endParaRPr lang="pl-PL" sz="2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400" b="1" dirty="0" smtClean="0"/>
                        <a:t>Złożenie wniosku, w tym zmiana wniosku o przyjęcie do szkoły ponadpodstawowej wraz z dokumentami (podpisanego przez co najmniej jednego rodzica/prawnego opiekuna) w szkole pierwszego wyboru </a:t>
                      </a:r>
                      <a:r>
                        <a:rPr lang="pl-PL" sz="2400" b="1" dirty="0" smtClean="0">
                          <a:solidFill>
                            <a:schemeClr val="tx1"/>
                          </a:solidFill>
                        </a:rPr>
                        <a:t>(wniosek od 17 maja  na stronie internetowej Kuratorium Oświaty https://kuratorium.kielce.pl/pl/rodzice-i-uczniowie/rekrutacja-do-szkol/ </a:t>
                      </a:r>
                    </a:p>
                    <a:p>
                      <a:pPr marL="0" marR="0" indent="0" algn="l" defTabSz="914400" rtl="0" eaLnBrk="1" fontAlgn="auto" latinLnBrk="0" hangingPunct="1">
                        <a:lnSpc>
                          <a:spcPct val="100000"/>
                        </a:lnSpc>
                        <a:spcBef>
                          <a:spcPts val="0"/>
                        </a:spcBef>
                        <a:spcAft>
                          <a:spcPts val="0"/>
                        </a:spcAft>
                        <a:buClrTx/>
                        <a:buSzTx/>
                        <a:buFontTx/>
                        <a:buNone/>
                        <a:tabLst/>
                        <a:defRPr/>
                      </a:pPr>
                      <a:r>
                        <a:rPr lang="pl-PL" sz="2400" b="1" dirty="0" smtClean="0">
                          <a:solidFill>
                            <a:schemeClr val="tx1"/>
                          </a:solidFill>
                        </a:rPr>
                        <a:t>bądź Urzędu Miasta </a:t>
                      </a:r>
                      <a:r>
                        <a:rPr lang="pl-PL" sz="2400" b="1" dirty="0" smtClean="0">
                          <a:solidFill>
                            <a:schemeClr val="tx1"/>
                          </a:solidFill>
                        </a:rPr>
                        <a:t>zakładka </a:t>
                      </a:r>
                      <a:r>
                        <a:rPr lang="pl-PL" sz="2400" b="1" dirty="0" smtClean="0">
                          <a:solidFill>
                            <a:schemeClr val="tx1"/>
                          </a:solidFill>
                        </a:rPr>
                        <a:t>na </a:t>
                      </a:r>
                      <a:r>
                        <a:rPr lang="pl-PL" sz="2400" b="1" dirty="0" smtClean="0">
                          <a:solidFill>
                            <a:schemeClr val="tx1"/>
                          </a:solidFill>
                        </a:rPr>
                        <a:t>czasie</a:t>
                      </a:r>
                    </a:p>
                    <a:p>
                      <a:pPr marL="0" marR="0" indent="0" algn="l" defTabSz="914400" rtl="0" eaLnBrk="1" fontAlgn="auto" latinLnBrk="0" hangingPunct="1">
                        <a:lnSpc>
                          <a:spcPct val="100000"/>
                        </a:lnSpc>
                        <a:spcBef>
                          <a:spcPts val="0"/>
                        </a:spcBef>
                        <a:spcAft>
                          <a:spcPts val="0"/>
                        </a:spcAft>
                        <a:buClrTx/>
                        <a:buSzTx/>
                        <a:buFontTx/>
                        <a:buNone/>
                        <a:tabLst/>
                        <a:defRPr/>
                      </a:pPr>
                      <a:r>
                        <a:rPr lang="pl-PL" sz="2400" b="1" dirty="0" smtClean="0">
                          <a:solidFill>
                            <a:schemeClr val="tx1"/>
                          </a:solidFill>
                          <a:hlinkClick r:id="rId2"/>
                        </a:rPr>
                        <a:t>http://www.um.kielce.pl  </a:t>
                      </a:r>
                      <a:r>
                        <a:rPr lang="pl-PL" sz="2400" b="1" dirty="0" smtClean="0">
                          <a:solidFill>
                            <a:schemeClr val="tx1"/>
                          </a:solidFill>
                        </a:rPr>
                        <a:t> </a:t>
                      </a:r>
                      <a:r>
                        <a:rPr lang="pl-PL" sz="2400" b="1" dirty="0" smtClean="0">
                          <a:solidFill>
                            <a:schemeClr val="tx1"/>
                          </a:solidFill>
                        </a:rPr>
                        <a:t>)</a:t>
                      </a:r>
                    </a:p>
                    <a:p>
                      <a:endParaRPr lang="pl-PL" sz="2400" dirty="0"/>
                    </a:p>
                  </a:txBody>
                  <a:tcPr>
                    <a:noFill/>
                  </a:tcPr>
                </a:tc>
              </a:tr>
            </a:tbl>
          </a:graphicData>
        </a:graphic>
      </p:graphicFrame>
    </p:spTree>
    <p:extLst>
      <p:ext uri="{BB962C8B-B14F-4D97-AF65-F5344CB8AC3E}">
        <p14:creationId xmlns:p14="http://schemas.microsoft.com/office/powerpoint/2010/main" val="2780282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072583401"/>
              </p:ext>
            </p:extLst>
          </p:nvPr>
        </p:nvGraphicFramePr>
        <p:xfrm>
          <a:off x="1463675" y="1340769"/>
          <a:ext cx="6636717" cy="3960439"/>
        </p:xfrm>
        <a:graphic>
          <a:graphicData uri="http://schemas.openxmlformats.org/drawingml/2006/table">
            <a:tbl>
              <a:tblPr firstRow="1" bandRow="1">
                <a:tableStyleId>{5C22544A-7EE6-4342-B048-85BDC9FD1C3A}</a:tableStyleId>
              </a:tblPr>
              <a:tblGrid>
                <a:gridCol w="1510853"/>
                <a:gridCol w="5125864"/>
              </a:tblGrid>
              <a:tr h="39604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pl-PL" sz="2400" b="1" i="0" kern="1200" dirty="0" smtClean="0">
                          <a:solidFill>
                            <a:schemeClr val="tx1"/>
                          </a:solidFill>
                          <a:effectLst/>
                          <a:latin typeface="+mn-lt"/>
                          <a:ea typeface="+mn-ea"/>
                          <a:cs typeface="+mn-cs"/>
                        </a:rPr>
                        <a:t>od 25 czerwca 2021 r. do 14 lipca 2021 r.</a:t>
                      </a:r>
                      <a:endParaRPr lang="pl-PL" sz="2400" dirty="0">
                        <a:solidFill>
                          <a:schemeClr val="tx1"/>
                        </a:solidFill>
                      </a:endParaRPr>
                    </a:p>
                  </a:txBody>
                  <a:tcPr>
                    <a:noFill/>
                  </a:tcPr>
                </a:tc>
                <a:tc>
                  <a:txBody>
                    <a:bodyPr/>
                    <a:lstStyle/>
                    <a:p>
                      <a:pPr algn="just"/>
                      <a:r>
                        <a:rPr lang="pl-PL" sz="2400" dirty="0" smtClean="0">
                          <a:solidFill>
                            <a:schemeClr val="tx1"/>
                          </a:solidFill>
                        </a:rPr>
                        <a:t>Uzupełnienie wniosku o przyjęcie do </a:t>
                      </a:r>
                      <a:r>
                        <a:rPr lang="pl-PL" sz="2400" dirty="0" smtClean="0">
                          <a:solidFill>
                            <a:schemeClr val="tx1"/>
                          </a:solidFill>
                        </a:rPr>
                        <a:t>szkoły</a:t>
                      </a:r>
                      <a:r>
                        <a:rPr lang="pl-PL" sz="2400" baseline="0" dirty="0" smtClean="0">
                          <a:solidFill>
                            <a:schemeClr val="tx1"/>
                          </a:solidFill>
                        </a:rPr>
                        <a:t> </a:t>
                      </a:r>
                      <a:r>
                        <a:rPr lang="pl-PL" sz="2400" dirty="0" smtClean="0">
                          <a:solidFill>
                            <a:schemeClr val="tx1"/>
                          </a:solidFill>
                        </a:rPr>
                        <a:t>ponadpodstawowej </a:t>
                      </a:r>
                    </a:p>
                    <a:p>
                      <a:pPr algn="just"/>
                      <a:r>
                        <a:rPr lang="pl-PL" sz="2400" dirty="0" smtClean="0">
                          <a:solidFill>
                            <a:schemeClr val="tx1"/>
                          </a:solidFill>
                        </a:rPr>
                        <a:t>świadectwo </a:t>
                      </a:r>
                      <a:r>
                        <a:rPr lang="pl-PL" sz="2400" dirty="0" smtClean="0">
                          <a:solidFill>
                            <a:schemeClr val="tx1"/>
                          </a:solidFill>
                        </a:rPr>
                        <a:t>ukończenia szkoły podstawowej i o zaświadczenie </a:t>
                      </a:r>
                      <a:r>
                        <a:rPr lang="pl-PL" sz="2400" dirty="0" smtClean="0">
                          <a:solidFill>
                            <a:schemeClr val="tx1"/>
                          </a:solidFill>
                        </a:rPr>
                        <a:t/>
                      </a:r>
                      <a:br>
                        <a:rPr lang="pl-PL" sz="2400" dirty="0" smtClean="0">
                          <a:solidFill>
                            <a:schemeClr val="tx1"/>
                          </a:solidFill>
                        </a:rPr>
                      </a:br>
                      <a:r>
                        <a:rPr lang="pl-PL" sz="2400" dirty="0" smtClean="0">
                          <a:solidFill>
                            <a:schemeClr val="tx1"/>
                          </a:solidFill>
                        </a:rPr>
                        <a:t>o </a:t>
                      </a:r>
                      <a:r>
                        <a:rPr lang="pl-PL" sz="2400" dirty="0" smtClean="0">
                          <a:solidFill>
                            <a:schemeClr val="tx1"/>
                          </a:solidFill>
                        </a:rPr>
                        <a:t>wyniku egzaminu ósmoklasisty oraz złożenie nowego wniosku, w tym zmiana przez kandydata wniosku o przyjęcie, z uwagi na zamianę szkół do których kandyduje </a:t>
                      </a:r>
                      <a:endParaRPr lang="pl-PL" sz="2400" dirty="0">
                        <a:solidFill>
                          <a:schemeClr val="tx1"/>
                        </a:solidFill>
                      </a:endParaRPr>
                    </a:p>
                  </a:txBody>
                  <a:tcPr>
                    <a:noFill/>
                  </a:tcPr>
                </a:tc>
              </a:tr>
            </a:tbl>
          </a:graphicData>
        </a:graphic>
      </p:graphicFrame>
    </p:spTree>
    <p:extLst>
      <p:ext uri="{BB962C8B-B14F-4D97-AF65-F5344CB8AC3E}">
        <p14:creationId xmlns:p14="http://schemas.microsoft.com/office/powerpoint/2010/main" val="147720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619672" y="1484784"/>
            <a:ext cx="4608512" cy="369332"/>
          </a:xfrm>
          <a:prstGeom prst="rect">
            <a:avLst/>
          </a:prstGeom>
          <a:noFill/>
        </p:spPr>
        <p:txBody>
          <a:bodyPr wrap="square" rtlCol="0">
            <a:spAutoFit/>
          </a:bodyPr>
          <a:lstStyle/>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3214558504"/>
              </p:ext>
            </p:extLst>
          </p:nvPr>
        </p:nvGraphicFramePr>
        <p:xfrm>
          <a:off x="1115616" y="1484784"/>
          <a:ext cx="6780733" cy="3383280"/>
        </p:xfrm>
        <a:graphic>
          <a:graphicData uri="http://schemas.openxmlformats.org/drawingml/2006/table">
            <a:tbl>
              <a:tblPr firstRow="1" bandRow="1">
                <a:tableStyleId>{5C22544A-7EE6-4342-B048-85BDC9FD1C3A}</a:tableStyleId>
              </a:tblPr>
              <a:tblGrid>
                <a:gridCol w="1237144"/>
                <a:gridCol w="5543589"/>
              </a:tblGrid>
              <a:tr h="14708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400" b="1" dirty="0" smtClean="0">
                          <a:solidFill>
                            <a:schemeClr val="tx1"/>
                          </a:solidFill>
                        </a:rPr>
                        <a:t>do 1</a:t>
                      </a:r>
                      <a:r>
                        <a:rPr lang="pl-PL" sz="2400" b="1" dirty="0" smtClean="0">
                          <a:solidFill>
                            <a:schemeClr val="tx1"/>
                          </a:solidFill>
                        </a:rPr>
                        <a:t>5</a:t>
                      </a:r>
                      <a:r>
                        <a:rPr lang="pt-BR" sz="2400" b="1" dirty="0" smtClean="0">
                          <a:solidFill>
                            <a:schemeClr val="tx1"/>
                          </a:solidFill>
                        </a:rPr>
                        <a:t> lipca 2021 r.</a:t>
                      </a:r>
                      <a:endParaRPr lang="pl-PL" sz="2400" b="1" dirty="0">
                        <a:solidFill>
                          <a:schemeClr val="tx1"/>
                        </a:solidFill>
                      </a:endParaRPr>
                    </a:p>
                  </a:txBody>
                  <a:tcPr>
                    <a:noFill/>
                  </a:tcPr>
                </a:tc>
                <a:tc>
                  <a:txBody>
                    <a:bodyPr/>
                    <a:lstStyle/>
                    <a:p>
                      <a:pPr algn="just"/>
                      <a:r>
                        <a:rPr lang="pl-PL" sz="2400" dirty="0" smtClean="0">
                          <a:solidFill>
                            <a:schemeClr val="tx1"/>
                          </a:solidFill>
                        </a:rPr>
                        <a:t>Weryfikacja przez komisję rekrutacyjną wniosków o przyjęcie do szkoły ponadpodstawowej i </a:t>
                      </a:r>
                      <a:r>
                        <a:rPr lang="pl-PL" sz="2400" dirty="0" smtClean="0">
                          <a:solidFill>
                            <a:schemeClr val="tx1"/>
                          </a:solidFill>
                        </a:rPr>
                        <a:t>dokumentów</a:t>
                      </a:r>
                    </a:p>
                    <a:p>
                      <a:pPr algn="just"/>
                      <a:r>
                        <a:rPr lang="pl-PL" sz="2400" dirty="0" smtClean="0">
                          <a:solidFill>
                            <a:schemeClr val="tx1"/>
                          </a:solidFill>
                        </a:rPr>
                        <a:t> </a:t>
                      </a:r>
                      <a:r>
                        <a:rPr lang="pl-PL" sz="2400" dirty="0" smtClean="0">
                          <a:solidFill>
                            <a:schemeClr val="tx1"/>
                          </a:solidFill>
                        </a:rPr>
                        <a:t>potwierdzających spełnianie przez kandydata warunków poświadczanych </a:t>
                      </a:r>
                      <a:r>
                        <a:rPr lang="pl-PL" sz="2400" dirty="0" smtClean="0">
                          <a:solidFill>
                            <a:schemeClr val="tx1"/>
                          </a:solidFill>
                        </a:rPr>
                        <a:t/>
                      </a:r>
                      <a:br>
                        <a:rPr lang="pl-PL" sz="2400" dirty="0" smtClean="0">
                          <a:solidFill>
                            <a:schemeClr val="tx1"/>
                          </a:solidFill>
                        </a:rPr>
                      </a:br>
                      <a:r>
                        <a:rPr lang="pl-PL" sz="2400" dirty="0" smtClean="0">
                          <a:solidFill>
                            <a:schemeClr val="tx1"/>
                          </a:solidFill>
                        </a:rPr>
                        <a:t>w </a:t>
                      </a:r>
                      <a:r>
                        <a:rPr lang="pl-PL" sz="2400" dirty="0" smtClean="0">
                          <a:solidFill>
                            <a:schemeClr val="tx1"/>
                          </a:solidFill>
                        </a:rPr>
                        <a:t>oświadczeniach, w tym dokonanie przez przewodniczącego komisji rekrutacyjnej czynności związanych </a:t>
                      </a:r>
                      <a:r>
                        <a:rPr lang="pl-PL" sz="2400" dirty="0" smtClean="0">
                          <a:solidFill>
                            <a:schemeClr val="tx1"/>
                          </a:solidFill>
                        </a:rPr>
                        <a:t/>
                      </a:r>
                      <a:br>
                        <a:rPr lang="pl-PL" sz="2400" dirty="0" smtClean="0">
                          <a:solidFill>
                            <a:schemeClr val="tx1"/>
                          </a:solidFill>
                        </a:rPr>
                      </a:br>
                      <a:r>
                        <a:rPr lang="pl-PL" sz="2400" dirty="0" smtClean="0">
                          <a:solidFill>
                            <a:schemeClr val="tx1"/>
                          </a:solidFill>
                        </a:rPr>
                        <a:t>z </a:t>
                      </a:r>
                      <a:r>
                        <a:rPr lang="pl-PL" sz="2400" dirty="0" smtClean="0">
                          <a:solidFill>
                            <a:schemeClr val="tx1"/>
                          </a:solidFill>
                        </a:rPr>
                        <a:t>ustaleniem tych okoliczności. </a:t>
                      </a:r>
                      <a:endParaRPr lang="pl-PL" sz="2400" dirty="0">
                        <a:solidFill>
                          <a:schemeClr val="tx1"/>
                        </a:solidFill>
                      </a:endParaRPr>
                    </a:p>
                  </a:txBody>
                  <a:tcPr>
                    <a:noFill/>
                  </a:tcPr>
                </a:tc>
              </a:tr>
            </a:tbl>
          </a:graphicData>
        </a:graphic>
      </p:graphicFrame>
    </p:spTree>
    <p:extLst>
      <p:ext uri="{BB962C8B-B14F-4D97-AF65-F5344CB8AC3E}">
        <p14:creationId xmlns:p14="http://schemas.microsoft.com/office/powerpoint/2010/main" val="439492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387703801"/>
              </p:ext>
            </p:extLst>
          </p:nvPr>
        </p:nvGraphicFramePr>
        <p:xfrm>
          <a:off x="899592" y="1124744"/>
          <a:ext cx="6984776" cy="2392629"/>
        </p:xfrm>
        <a:graphic>
          <a:graphicData uri="http://schemas.openxmlformats.org/drawingml/2006/table">
            <a:tbl>
              <a:tblPr firstRow="1" bandRow="1">
                <a:tableStyleId>{5C22544A-7EE6-4342-B048-85BDC9FD1C3A}</a:tableStyleId>
              </a:tblPr>
              <a:tblGrid>
                <a:gridCol w="1372009"/>
                <a:gridCol w="5612767"/>
              </a:tblGrid>
              <a:tr h="2392629">
                <a:tc>
                  <a:txBody>
                    <a:bodyPr/>
                    <a:lstStyle/>
                    <a:p>
                      <a:r>
                        <a:rPr kumimoji="0" lang="pl-PL" sz="2400" b="1" i="0" kern="1200" dirty="0" smtClean="0">
                          <a:solidFill>
                            <a:schemeClr val="dk1"/>
                          </a:solidFill>
                          <a:effectLst/>
                          <a:latin typeface="+mn-lt"/>
                          <a:ea typeface="+mn-ea"/>
                          <a:cs typeface="+mn-cs"/>
                        </a:rPr>
                        <a:t>22 lipca 2021 r.</a:t>
                      </a:r>
                      <a:endParaRPr lang="pl-PL" sz="2400" b="1" dirty="0"/>
                    </a:p>
                  </a:txBody>
                  <a:tcPr>
                    <a:noFill/>
                  </a:tcPr>
                </a:tc>
                <a:tc>
                  <a:txBody>
                    <a:bodyPr/>
                    <a:lstStyle/>
                    <a:p>
                      <a:r>
                        <a:rPr lang="pl-PL" sz="2400" b="1" dirty="0" smtClean="0">
                          <a:solidFill>
                            <a:schemeClr val="tx1"/>
                          </a:solidFill>
                        </a:rPr>
                        <a:t>Podanie do publicznej wiadomości przez komisję rekrutacyjną listy kandydatów zakwalifikowanych i kandydatów niezakwalifikowanych </a:t>
                      </a:r>
                      <a:endParaRPr lang="pl-PL" sz="2400" b="1" dirty="0">
                        <a:solidFill>
                          <a:schemeClr val="tx1"/>
                        </a:solidFill>
                      </a:endParaRPr>
                    </a:p>
                  </a:txBody>
                  <a:tcPr>
                    <a:noFill/>
                  </a:tcPr>
                </a:tc>
              </a:tr>
            </a:tbl>
          </a:graphicData>
        </a:graphic>
      </p:graphicFrame>
    </p:spTree>
    <p:extLst>
      <p:ext uri="{BB962C8B-B14F-4D97-AF65-F5344CB8AC3E}">
        <p14:creationId xmlns:p14="http://schemas.microsoft.com/office/powerpoint/2010/main" val="2067135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772015853"/>
              </p:ext>
            </p:extLst>
          </p:nvPr>
        </p:nvGraphicFramePr>
        <p:xfrm>
          <a:off x="827585" y="476671"/>
          <a:ext cx="7776864" cy="5647183"/>
        </p:xfrm>
        <a:graphic>
          <a:graphicData uri="http://schemas.openxmlformats.org/drawingml/2006/table">
            <a:tbl>
              <a:tblPr firstRow="1" bandRow="1">
                <a:tableStyleId>{5C22544A-7EE6-4342-B048-85BDC9FD1C3A}</a:tableStyleId>
              </a:tblPr>
              <a:tblGrid>
                <a:gridCol w="1152127"/>
                <a:gridCol w="6624737"/>
              </a:tblGrid>
              <a:tr h="5647183">
                <a:tc>
                  <a:txBody>
                    <a:bodyPr/>
                    <a:lstStyle/>
                    <a:p>
                      <a:r>
                        <a:rPr kumimoji="0" lang="pl-PL" sz="2200" b="0" i="0" kern="1200" dirty="0" smtClean="0">
                          <a:solidFill>
                            <a:schemeClr val="tx1"/>
                          </a:solidFill>
                          <a:effectLst/>
                          <a:latin typeface="+mn-lt"/>
                          <a:ea typeface="+mn-ea"/>
                          <a:cs typeface="+mn-cs"/>
                        </a:rPr>
                        <a:t> </a:t>
                      </a:r>
                      <a:r>
                        <a:rPr kumimoji="0" lang="pl-PL" sz="2200" b="1" i="0" kern="1200" dirty="0" smtClean="0">
                          <a:solidFill>
                            <a:schemeClr val="tx1"/>
                          </a:solidFill>
                          <a:effectLst/>
                          <a:latin typeface="+mn-lt"/>
                          <a:ea typeface="+mn-ea"/>
                          <a:cs typeface="+mn-cs"/>
                        </a:rPr>
                        <a:t>od 23 lipca 2021 r. do 30 lipca 2021 r.</a:t>
                      </a:r>
                      <a:endParaRPr lang="pl-PL" sz="2200" dirty="0">
                        <a:solidFill>
                          <a:schemeClr val="tx1"/>
                        </a:solidFill>
                      </a:endParaRPr>
                    </a:p>
                  </a:txBody>
                  <a:tcPr>
                    <a:noFill/>
                  </a:tcPr>
                </a:tc>
                <a:tc>
                  <a:txBody>
                    <a:bodyPr/>
                    <a:lstStyle/>
                    <a:p>
                      <a:pPr algn="just"/>
                      <a:r>
                        <a:rPr lang="pl-PL" sz="2200" dirty="0" smtClean="0">
                          <a:solidFill>
                            <a:schemeClr val="tx1"/>
                          </a:solidFill>
                        </a:rPr>
                        <a:t>Potwierdzenie woli przyjęcia do szkoły </a:t>
                      </a:r>
                      <a:r>
                        <a:rPr lang="pl-PL" sz="2200" dirty="0" smtClean="0">
                          <a:solidFill>
                            <a:schemeClr val="tx1"/>
                          </a:solidFill>
                        </a:rPr>
                        <a:t/>
                      </a:r>
                      <a:br>
                        <a:rPr lang="pl-PL" sz="2200" dirty="0" smtClean="0">
                          <a:solidFill>
                            <a:schemeClr val="tx1"/>
                          </a:solidFill>
                        </a:rPr>
                      </a:br>
                      <a:r>
                        <a:rPr kumimoji="0" lang="pl-PL" sz="2200" b="1" i="0" kern="1200" dirty="0" smtClean="0">
                          <a:solidFill>
                            <a:schemeClr val="tx1"/>
                          </a:solidFill>
                          <a:effectLst/>
                          <a:latin typeface="+mn-lt"/>
                          <a:ea typeface="+mn-ea"/>
                          <a:cs typeface="+mn-cs"/>
                        </a:rPr>
                        <a:t>w </a:t>
                      </a:r>
                      <a:r>
                        <a:rPr kumimoji="0" lang="pl-PL" sz="2200" b="1" i="0" kern="1200" dirty="0" smtClean="0">
                          <a:solidFill>
                            <a:schemeClr val="tx1"/>
                          </a:solidFill>
                          <a:effectLst/>
                          <a:latin typeface="+mn-lt"/>
                          <a:ea typeface="+mn-ea"/>
                          <a:cs typeface="+mn-cs"/>
                        </a:rPr>
                        <a:t>przypadku</a:t>
                      </a:r>
                      <a:r>
                        <a:rPr kumimoji="0" lang="pl-PL" sz="2200" b="0" i="0" kern="1200" dirty="0" smtClean="0">
                          <a:solidFill>
                            <a:schemeClr val="tx1"/>
                          </a:solidFill>
                          <a:effectLst/>
                          <a:latin typeface="+mn-lt"/>
                          <a:ea typeface="+mn-ea"/>
                          <a:cs typeface="+mn-cs"/>
                        </a:rPr>
                        <a:t> </a:t>
                      </a:r>
                      <a:r>
                        <a:rPr kumimoji="0" lang="pl-PL" sz="2200" b="1" i="0" kern="1200" dirty="0" smtClean="0">
                          <a:solidFill>
                            <a:schemeClr val="tx1"/>
                          </a:solidFill>
                          <a:effectLst/>
                          <a:latin typeface="+mn-lt"/>
                          <a:ea typeface="+mn-ea"/>
                          <a:cs typeface="+mn-cs"/>
                        </a:rPr>
                        <a:t>kandydatów zakwalifikowanych, składa się potwierdzenie woli przyjęcia w postaci przedłożenia oryginału świadectwa ukończenia szkoły i oryginału zaświadczenia o wynikach egzaminu zewnętrznego, </a:t>
                      </a:r>
                      <a:r>
                        <a:rPr kumimoji="0" lang="pl-PL" sz="2200" b="1" i="0" kern="1200" dirty="0" smtClean="0">
                          <a:solidFill>
                            <a:schemeClr val="tx1"/>
                          </a:solidFill>
                          <a:effectLst/>
                          <a:latin typeface="+mn-lt"/>
                          <a:ea typeface="+mn-ea"/>
                          <a:cs typeface="+mn-cs"/>
                        </a:rPr>
                        <a:t/>
                      </a:r>
                      <a:br>
                        <a:rPr kumimoji="0" lang="pl-PL" sz="2200" b="1" i="0" kern="1200" dirty="0" smtClean="0">
                          <a:solidFill>
                            <a:schemeClr val="tx1"/>
                          </a:solidFill>
                          <a:effectLst/>
                          <a:latin typeface="+mn-lt"/>
                          <a:ea typeface="+mn-ea"/>
                          <a:cs typeface="+mn-cs"/>
                        </a:rPr>
                      </a:br>
                      <a:r>
                        <a:rPr kumimoji="0" lang="pl-PL" sz="2200" b="1" i="0" kern="1200" dirty="0" smtClean="0">
                          <a:solidFill>
                            <a:schemeClr val="tx1"/>
                          </a:solidFill>
                          <a:effectLst/>
                          <a:latin typeface="+mn-lt"/>
                          <a:ea typeface="+mn-ea"/>
                          <a:cs typeface="+mn-cs"/>
                        </a:rPr>
                        <a:t>o </a:t>
                      </a:r>
                      <a:r>
                        <a:rPr kumimoji="0" lang="pl-PL" sz="2200" b="1" i="0" kern="1200" dirty="0" smtClean="0">
                          <a:solidFill>
                            <a:schemeClr val="tx1"/>
                          </a:solidFill>
                          <a:effectLst/>
                          <a:latin typeface="+mn-lt"/>
                          <a:ea typeface="+mn-ea"/>
                          <a:cs typeface="+mn-cs"/>
                        </a:rPr>
                        <a:t>ile nie zostały one złożone w uzupełnieniu </a:t>
                      </a:r>
                      <a:r>
                        <a:rPr kumimoji="0" lang="pl-PL" sz="2200" b="1" i="0" kern="1200" dirty="0" smtClean="0">
                          <a:solidFill>
                            <a:schemeClr val="tx1"/>
                          </a:solidFill>
                          <a:effectLst/>
                          <a:latin typeface="+mn-lt"/>
                          <a:ea typeface="+mn-ea"/>
                          <a:cs typeface="+mn-cs"/>
                        </a:rPr>
                        <a:t>wniosku</a:t>
                      </a:r>
                      <a:br>
                        <a:rPr kumimoji="0" lang="pl-PL" sz="2200" b="1" i="0" kern="1200" dirty="0" smtClean="0">
                          <a:solidFill>
                            <a:schemeClr val="tx1"/>
                          </a:solidFill>
                          <a:effectLst/>
                          <a:latin typeface="+mn-lt"/>
                          <a:ea typeface="+mn-ea"/>
                          <a:cs typeface="+mn-cs"/>
                        </a:rPr>
                      </a:br>
                      <a:r>
                        <a:rPr kumimoji="0" lang="pl-PL" sz="2200" b="1" i="0" kern="1200" dirty="0" smtClean="0">
                          <a:solidFill>
                            <a:schemeClr val="tx1"/>
                          </a:solidFill>
                          <a:effectLst/>
                          <a:latin typeface="+mn-lt"/>
                          <a:ea typeface="+mn-ea"/>
                          <a:cs typeface="+mn-cs"/>
                        </a:rPr>
                        <a:t> </a:t>
                      </a:r>
                      <a:r>
                        <a:rPr kumimoji="0" lang="pl-PL" sz="2200" b="1" i="0" kern="1200" dirty="0" smtClean="0">
                          <a:solidFill>
                            <a:schemeClr val="tx1"/>
                          </a:solidFill>
                          <a:effectLst/>
                          <a:latin typeface="+mn-lt"/>
                          <a:ea typeface="+mn-ea"/>
                          <a:cs typeface="+mn-cs"/>
                        </a:rPr>
                        <a:t>o przyjęcie do szkoły ponadpodstawowej. </a:t>
                      </a:r>
                      <a:r>
                        <a:rPr kumimoji="0" lang="pl-PL" sz="2200" b="1" i="0" kern="1200" dirty="0" smtClean="0">
                          <a:solidFill>
                            <a:schemeClr val="tx1"/>
                          </a:solidFill>
                          <a:effectLst/>
                          <a:latin typeface="+mn-lt"/>
                          <a:ea typeface="+mn-ea"/>
                          <a:cs typeface="+mn-cs"/>
                        </a:rPr>
                        <a:t/>
                      </a:r>
                      <a:br>
                        <a:rPr kumimoji="0" lang="pl-PL" sz="2200" b="1" i="0" kern="1200" dirty="0" smtClean="0">
                          <a:solidFill>
                            <a:schemeClr val="tx1"/>
                          </a:solidFill>
                          <a:effectLst/>
                          <a:latin typeface="+mn-lt"/>
                          <a:ea typeface="+mn-ea"/>
                          <a:cs typeface="+mn-cs"/>
                        </a:rPr>
                      </a:br>
                      <a:r>
                        <a:rPr kumimoji="0" lang="pl-PL" sz="2200" b="1" i="0" kern="1200" dirty="0" smtClean="0">
                          <a:solidFill>
                            <a:schemeClr val="tx1"/>
                          </a:solidFill>
                          <a:effectLst/>
                          <a:latin typeface="+mn-lt"/>
                          <a:ea typeface="+mn-ea"/>
                          <a:cs typeface="+mn-cs"/>
                        </a:rPr>
                        <a:t>W </a:t>
                      </a:r>
                      <a:r>
                        <a:rPr kumimoji="0" lang="pl-PL" sz="2200" b="1" i="0" kern="1200" dirty="0" smtClean="0">
                          <a:solidFill>
                            <a:schemeClr val="tx1"/>
                          </a:solidFill>
                          <a:effectLst/>
                          <a:latin typeface="+mn-lt"/>
                          <a:ea typeface="+mn-ea"/>
                          <a:cs typeface="+mn-cs"/>
                        </a:rPr>
                        <a:t>przypadku szkoły prowadzącej kształcenie zawodowe - także zaświadczenia lekarskiego zawierającego orzeczenie o braku przeciwskazań zdrowotnych do podjęcia praktycznej nauki zawodu oraz odpowiednio orzeczenia lekarskiego o braku przeciwwskazań zdrowotnych do kierowania pojazdami i orzeczenia psychologicznego o braku przeciwwskazań psychologicznych do kierowania pojazdem.</a:t>
                      </a:r>
                      <a:endParaRPr lang="pl-PL" sz="2200" b="1" dirty="0">
                        <a:solidFill>
                          <a:schemeClr val="tx1"/>
                        </a:solidFill>
                      </a:endParaRPr>
                    </a:p>
                  </a:txBody>
                  <a:tcPr>
                    <a:noFill/>
                  </a:tcPr>
                </a:tc>
              </a:tr>
            </a:tbl>
          </a:graphicData>
        </a:graphic>
      </p:graphicFrame>
    </p:spTree>
    <p:extLst>
      <p:ext uri="{BB962C8B-B14F-4D97-AF65-F5344CB8AC3E}">
        <p14:creationId xmlns:p14="http://schemas.microsoft.com/office/powerpoint/2010/main" val="63740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756602679"/>
              </p:ext>
            </p:extLst>
          </p:nvPr>
        </p:nvGraphicFramePr>
        <p:xfrm>
          <a:off x="899593" y="1412776"/>
          <a:ext cx="7272808" cy="2626777"/>
        </p:xfrm>
        <a:graphic>
          <a:graphicData uri="http://schemas.openxmlformats.org/drawingml/2006/table">
            <a:tbl>
              <a:tblPr firstRow="1" bandRow="1">
                <a:tableStyleId>{5C22544A-7EE6-4342-B048-85BDC9FD1C3A}</a:tableStyleId>
              </a:tblPr>
              <a:tblGrid>
                <a:gridCol w="1428587"/>
                <a:gridCol w="5844221"/>
              </a:tblGrid>
              <a:tr h="2626777">
                <a:tc>
                  <a:txBody>
                    <a:bodyPr/>
                    <a:lstStyle/>
                    <a:p>
                      <a:r>
                        <a:rPr lang="pl-PL" sz="2400" b="1" dirty="0" smtClean="0">
                          <a:solidFill>
                            <a:schemeClr val="tx1"/>
                          </a:solidFill>
                        </a:rPr>
                        <a:t>2 sierpnia 2021 r. do godz. 14.00 </a:t>
                      </a:r>
                      <a:endParaRPr lang="pl-PL" sz="2400" b="1" dirty="0">
                        <a:solidFill>
                          <a:schemeClr val="tx1"/>
                        </a:solidFill>
                      </a:endParaRPr>
                    </a:p>
                  </a:txBody>
                  <a:tcPr>
                    <a:noFill/>
                  </a:tcPr>
                </a:tc>
                <a:tc>
                  <a:txBody>
                    <a:bodyPr/>
                    <a:lstStyle/>
                    <a:p>
                      <a:r>
                        <a:rPr lang="pl-PL" sz="2400" dirty="0" smtClean="0">
                          <a:solidFill>
                            <a:schemeClr val="tx1"/>
                          </a:solidFill>
                        </a:rPr>
                        <a:t>Podanie do publicznej wiadomości przez komisję rekrutacyjną listy kandydatów przyjętych i kandydatów nieprzyjętych </a:t>
                      </a:r>
                      <a:endParaRPr lang="pl-PL" sz="2400" dirty="0">
                        <a:solidFill>
                          <a:schemeClr val="tx1"/>
                        </a:solidFill>
                      </a:endParaRPr>
                    </a:p>
                  </a:txBody>
                  <a:tcPr>
                    <a:noFill/>
                  </a:tcPr>
                </a:tc>
              </a:tr>
            </a:tbl>
          </a:graphicData>
        </a:graphic>
      </p:graphicFrame>
    </p:spTree>
    <p:extLst>
      <p:ext uri="{BB962C8B-B14F-4D97-AF65-F5344CB8AC3E}">
        <p14:creationId xmlns:p14="http://schemas.microsoft.com/office/powerpoint/2010/main" val="1354015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043608" y="764704"/>
            <a:ext cx="7200800" cy="5262979"/>
          </a:xfrm>
          <a:prstGeom prst="rect">
            <a:avLst/>
          </a:prstGeom>
          <a:noFill/>
        </p:spPr>
        <p:txBody>
          <a:bodyPr wrap="square" rtlCol="0">
            <a:spAutoFit/>
          </a:bodyPr>
          <a:lstStyle/>
          <a:p>
            <a:pPr algn="ctr"/>
            <a:r>
              <a:rPr lang="pl-PL" sz="2400" b="1" u="sng" dirty="0"/>
              <a:t>K</a:t>
            </a:r>
            <a:r>
              <a:rPr lang="pl-PL" sz="2400" b="1" u="sng" dirty="0" smtClean="0"/>
              <a:t>andydaci </a:t>
            </a:r>
            <a:r>
              <a:rPr lang="pl-PL" sz="2400" b="1" u="sng" dirty="0"/>
              <a:t>do publicznych szkół ponadpodstawowych dostępnych w Systemie Elektronicznego Naboru, wybierają na stronie internetowej Systemu, szkoły i klasy do których chcą być przyjęci: </a:t>
            </a:r>
            <a:endParaRPr lang="pl-PL" sz="2400" b="1" u="sng" dirty="0" smtClean="0"/>
          </a:p>
          <a:p>
            <a:pPr marL="457200" indent="-457200" algn="ctr">
              <a:buAutoNum type="arabicParenR"/>
            </a:pPr>
            <a:r>
              <a:rPr lang="pl-PL" sz="2400" b="1" dirty="0" smtClean="0"/>
              <a:t>kandydat </a:t>
            </a:r>
            <a:r>
              <a:rPr lang="pl-PL" sz="2400" b="1" dirty="0"/>
              <a:t>może wybrać dowolną liczbę szkół, dostępną w Systemie, </a:t>
            </a:r>
            <a:endParaRPr lang="pl-PL" sz="2400" b="1" dirty="0" smtClean="0"/>
          </a:p>
          <a:p>
            <a:pPr algn="ctr"/>
            <a:r>
              <a:rPr lang="pl-PL" sz="2400" b="1" dirty="0" smtClean="0"/>
              <a:t>2</a:t>
            </a:r>
            <a:r>
              <a:rPr lang="pl-PL" sz="2400" b="1" dirty="0"/>
              <a:t>) kandydat może wybrać dowolną liczbę klas </a:t>
            </a:r>
            <a:r>
              <a:rPr lang="pl-PL" sz="2400" b="1" dirty="0" smtClean="0"/>
              <a:t/>
            </a:r>
            <a:br>
              <a:rPr lang="pl-PL" sz="2400" b="1" dirty="0" smtClean="0"/>
            </a:br>
            <a:r>
              <a:rPr lang="pl-PL" sz="2400" b="1" dirty="0" smtClean="0"/>
              <a:t>w </a:t>
            </a:r>
            <a:r>
              <a:rPr lang="pl-PL" sz="2400" b="1" dirty="0"/>
              <a:t>każdej z wybranych szkół, </a:t>
            </a:r>
            <a:endParaRPr lang="pl-PL" sz="2400" b="1" dirty="0" smtClean="0"/>
          </a:p>
          <a:p>
            <a:pPr algn="ctr"/>
            <a:r>
              <a:rPr lang="pl-PL" sz="2400" b="1" dirty="0" smtClean="0"/>
              <a:t>3</a:t>
            </a:r>
            <a:r>
              <a:rPr lang="pl-PL" sz="2400" b="1" dirty="0"/>
              <a:t>) kandydat ustala kolejność wybranych klas. </a:t>
            </a:r>
            <a:endParaRPr lang="pl-PL" sz="2400" b="1" dirty="0" smtClean="0"/>
          </a:p>
          <a:p>
            <a:pPr algn="ctr"/>
            <a:r>
              <a:rPr lang="pl-PL" sz="2400" b="1" dirty="0" smtClean="0"/>
              <a:t>Klasa </a:t>
            </a:r>
            <a:r>
              <a:rPr lang="pl-PL" sz="2400" b="1" dirty="0"/>
              <a:t>wybrana jako pierwsza jest tą, na której kandydatowi najbardziej zależy. Są to tzw. preferencje kandydata. Szkoła prowadząca klasę wybraną jako pierwszą jest traktowana jako szkoła pierwszego wyboru.</a:t>
            </a:r>
          </a:p>
        </p:txBody>
      </p:sp>
    </p:spTree>
    <p:extLst>
      <p:ext uri="{BB962C8B-B14F-4D97-AF65-F5344CB8AC3E}">
        <p14:creationId xmlns:p14="http://schemas.microsoft.com/office/powerpoint/2010/main" val="958765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137855" y="620688"/>
            <a:ext cx="6984776" cy="5632311"/>
          </a:xfrm>
          <a:prstGeom prst="rect">
            <a:avLst/>
          </a:prstGeom>
          <a:noFill/>
        </p:spPr>
        <p:txBody>
          <a:bodyPr wrap="square" rtlCol="0">
            <a:spAutoFit/>
          </a:bodyPr>
          <a:lstStyle/>
          <a:p>
            <a:pPr algn="just"/>
            <a:r>
              <a:rPr lang="pl-PL" sz="2400" b="1" dirty="0"/>
              <a:t>System Elektronicznego Naboru wyszukuje miejsca dla ucznia na podstawie kolejności klas i kolejności szkół ustalonych we wniosku. Klasa na której najbardziej zależy kandydatowi, powinna być zaznaczona we wniosku na pierwszym miejscu. Szkoła prowadząca klasę wybraną jako pierwszą traktowana jest jako szkoła pierwszego wyboru. Kandydat ma możliwość wybrania </a:t>
            </a:r>
            <a:r>
              <a:rPr lang="pl-PL" sz="2400" b="1" u="sng" dirty="0"/>
              <a:t>dowolnej liczby klas, w dowolnej liczbie szkół</a:t>
            </a:r>
            <a:r>
              <a:rPr lang="pl-PL" sz="2400" b="1" dirty="0"/>
              <a:t>. Kandydat zostaje przypisany przez System tylko do jednej klasy, </a:t>
            </a:r>
            <a:r>
              <a:rPr lang="pl-PL" sz="2400" b="1" dirty="0" smtClean="0"/>
              <a:t/>
            </a:r>
            <a:br>
              <a:rPr lang="pl-PL" sz="2400" b="1" dirty="0" smtClean="0"/>
            </a:br>
            <a:r>
              <a:rPr lang="pl-PL" sz="2400" b="1" dirty="0" smtClean="0"/>
              <a:t>w </a:t>
            </a:r>
            <a:r>
              <a:rPr lang="pl-PL" sz="2400" b="1" dirty="0"/>
              <a:t>jednej szkole – do tej klasy, która została przez ucznia wykazana najwyżej we wniosku i do której kwalifikuje go uzyskana liczba punktów. Pozostałe, niżej zaznaczone we wniosku klasy, nie będą przez System rozpatrywane. </a:t>
            </a:r>
          </a:p>
        </p:txBody>
      </p:sp>
    </p:spTree>
    <p:extLst>
      <p:ext uri="{BB962C8B-B14F-4D97-AF65-F5344CB8AC3E}">
        <p14:creationId xmlns:p14="http://schemas.microsoft.com/office/powerpoint/2010/main" val="45115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475656" y="1196752"/>
            <a:ext cx="6984776" cy="400110"/>
          </a:xfrm>
          <a:prstGeom prst="rect">
            <a:avLst/>
          </a:prstGeom>
          <a:noFill/>
        </p:spPr>
        <p:txBody>
          <a:bodyPr wrap="square" rtlCol="0">
            <a:spAutoFit/>
          </a:bodyPr>
          <a:lstStyle/>
          <a:p>
            <a:endParaRPr lang="pl-PL" sz="2000" dirty="0"/>
          </a:p>
        </p:txBody>
      </p:sp>
      <p:graphicFrame>
        <p:nvGraphicFramePr>
          <p:cNvPr id="3" name="Tabela 2"/>
          <p:cNvGraphicFramePr>
            <a:graphicFrameLocks noGrp="1"/>
          </p:cNvGraphicFramePr>
          <p:nvPr>
            <p:extLst>
              <p:ext uri="{D42A27DB-BD31-4B8C-83A1-F6EECF244321}">
                <p14:modId xmlns:p14="http://schemas.microsoft.com/office/powerpoint/2010/main" val="236586168"/>
              </p:ext>
            </p:extLst>
          </p:nvPr>
        </p:nvGraphicFramePr>
        <p:xfrm>
          <a:off x="1524000" y="1397000"/>
          <a:ext cx="6096000" cy="37084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lang="pl-PL" dirty="0"/>
                    </a:p>
                  </a:txBody>
                  <a:tcPr>
                    <a:noFill/>
                  </a:tcPr>
                </a:tc>
                <a:tc>
                  <a:txBody>
                    <a:bodyPr/>
                    <a:lstStyle/>
                    <a:p>
                      <a:endParaRPr lang="pl-PL" dirty="0"/>
                    </a:p>
                  </a:txBody>
                  <a:tcPr>
                    <a:noFill/>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7" y="1052737"/>
            <a:ext cx="5888797" cy="4314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4281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99592" y="980728"/>
            <a:ext cx="6912768" cy="3785652"/>
          </a:xfrm>
          <a:prstGeom prst="rect">
            <a:avLst/>
          </a:prstGeom>
          <a:noFill/>
        </p:spPr>
        <p:txBody>
          <a:bodyPr wrap="square" rtlCol="0">
            <a:spAutoFit/>
          </a:bodyPr>
          <a:lstStyle/>
          <a:p>
            <a:pPr algn="ctr" fontAlgn="base"/>
            <a:r>
              <a:rPr lang="pl-PL" sz="2400" b="1" dirty="0"/>
              <a:t>Podstawa prawna</a:t>
            </a:r>
          </a:p>
          <a:p>
            <a:pPr algn="ctr" fontAlgn="base"/>
            <a:r>
              <a:rPr lang="pl-PL" sz="2400" dirty="0"/>
              <a:t>Rozporządzenie MEN z dnia 12 sierpnia 2020 r. zmieniające rozporządzenie w sprawie szczególnych rozwiązań w okresie czasowego ograniczenia funkcjonowania jednostek systemu oświaty w związku z zapobieganiem, przeciwdziałaniem i zwalczaniem </a:t>
            </a:r>
            <a:r>
              <a:rPr lang="pl-PL" sz="2400" dirty="0" smtClean="0"/>
              <a:t>COVID 19.</a:t>
            </a:r>
          </a:p>
          <a:p>
            <a:pPr algn="ctr" fontAlgn="base"/>
            <a:r>
              <a:rPr lang="pl-PL" sz="2400" dirty="0"/>
              <a:t> </a:t>
            </a:r>
            <a:r>
              <a:rPr lang="pl-PL" sz="2400" dirty="0" smtClean="0">
                <a:hlinkClick r:id="rId2"/>
              </a:rPr>
              <a:t>https://dziennikustaw.gov.pl/D2020000139401.pdf</a:t>
            </a:r>
            <a:endParaRPr lang="pl-PL" dirty="0"/>
          </a:p>
        </p:txBody>
      </p:sp>
    </p:spTree>
    <p:extLst>
      <p:ext uri="{BB962C8B-B14F-4D97-AF65-F5344CB8AC3E}">
        <p14:creationId xmlns:p14="http://schemas.microsoft.com/office/powerpoint/2010/main" val="2246088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71981" y="764704"/>
            <a:ext cx="7632848" cy="5570756"/>
          </a:xfrm>
          <a:prstGeom prst="rect">
            <a:avLst/>
          </a:prstGeom>
          <a:noFill/>
        </p:spPr>
        <p:txBody>
          <a:bodyPr wrap="square" rtlCol="0">
            <a:spAutoFit/>
          </a:bodyPr>
          <a:lstStyle/>
          <a:p>
            <a:pPr algn="ctr" fontAlgn="base"/>
            <a:r>
              <a:rPr lang="pl-PL" sz="3200" b="1" dirty="0" smtClean="0"/>
              <a:t>Materiały </a:t>
            </a:r>
            <a:r>
              <a:rPr lang="pl-PL" sz="3200" b="1" dirty="0" smtClean="0">
                <a:hlinkClick r:id="rId2"/>
              </a:rPr>
              <a:t>https://www.gov.pl</a:t>
            </a:r>
            <a:endParaRPr lang="pl-PL" sz="3200" b="1" dirty="0" smtClean="0"/>
          </a:p>
          <a:p>
            <a:pPr algn="ctr"/>
            <a:endParaRPr lang="pl-PL" sz="3200" b="1" dirty="0" smtClean="0"/>
          </a:p>
          <a:p>
            <a:pPr algn="ctr"/>
            <a:r>
              <a:rPr lang="pl-PL" sz="3200" b="1" dirty="0" smtClean="0"/>
              <a:t>Terminy </a:t>
            </a:r>
            <a:r>
              <a:rPr lang="pl-PL" sz="3200" b="1" dirty="0"/>
              <a:t>postępowania rekrutacyjnego na rok szkolny </a:t>
            </a:r>
            <a:r>
              <a:rPr lang="pl-PL" sz="3200" b="1" dirty="0" smtClean="0"/>
              <a:t>2021/2022</a:t>
            </a:r>
            <a:endParaRPr lang="pl-PL" sz="3200" b="1" dirty="0" smtClean="0"/>
          </a:p>
          <a:p>
            <a:pPr algn="ctr"/>
            <a:endParaRPr lang="pl-PL" sz="3200" b="1" dirty="0"/>
          </a:p>
          <a:p>
            <a:pPr algn="ctr"/>
            <a:r>
              <a:rPr lang="pl-PL" sz="3200" b="1" dirty="0" smtClean="0">
                <a:hlinkClick r:id="rId3"/>
              </a:rPr>
              <a:t>https://www.gov.pl/attachment/519f099d-c622-4fdd-8524-40d0b0fcbd0e</a:t>
            </a:r>
            <a:endParaRPr lang="pl-PL" sz="3200" b="1" dirty="0" smtClean="0"/>
          </a:p>
          <a:p>
            <a:pPr algn="ctr"/>
            <a:endParaRPr lang="pl-PL" sz="3200" b="1" dirty="0"/>
          </a:p>
          <a:p>
            <a:pPr algn="ctr"/>
            <a:endParaRPr lang="pl-PL" sz="3600" dirty="0"/>
          </a:p>
        </p:txBody>
      </p:sp>
    </p:spTree>
    <p:extLst>
      <p:ext uri="{BB962C8B-B14F-4D97-AF65-F5344CB8AC3E}">
        <p14:creationId xmlns:p14="http://schemas.microsoft.com/office/powerpoint/2010/main" val="2355521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971600" y="1606226"/>
            <a:ext cx="7056784" cy="3323987"/>
          </a:xfrm>
          <a:prstGeom prst="rect">
            <a:avLst/>
          </a:prstGeom>
          <a:noFill/>
        </p:spPr>
        <p:txBody>
          <a:bodyPr wrap="square" rtlCol="0">
            <a:spAutoFit/>
          </a:bodyPr>
          <a:lstStyle/>
          <a:p>
            <a:pPr algn="ctr"/>
            <a:r>
              <a:rPr lang="pl-PL" dirty="0"/>
              <a:t/>
            </a:r>
            <a:br>
              <a:rPr lang="pl-PL" dirty="0"/>
            </a:br>
            <a:r>
              <a:rPr lang="pl-PL" sz="3200" b="1" dirty="0"/>
              <a:t>Uczniów wybierających się do liceów bądź techników nie obowiązuje rejonizacja. Oznacza to, że mogą wybrać dowolną szkołę średnią czy to </a:t>
            </a:r>
            <a:r>
              <a:rPr lang="pl-PL" sz="3200" b="1" dirty="0" smtClean="0"/>
              <a:t/>
            </a:r>
            <a:br>
              <a:rPr lang="pl-PL" sz="3200" b="1" dirty="0" smtClean="0"/>
            </a:br>
            <a:r>
              <a:rPr lang="pl-PL" sz="3200" b="1" dirty="0" smtClean="0"/>
              <a:t>w </a:t>
            </a:r>
            <a:r>
              <a:rPr lang="pl-PL" sz="3200" b="1" dirty="0"/>
              <a:t>miejscu swojego zamieszkania, czy poza nim.</a:t>
            </a:r>
            <a:endParaRPr lang="pl-PL" sz="3200" b="1" dirty="0"/>
          </a:p>
        </p:txBody>
      </p:sp>
    </p:spTree>
    <p:extLst>
      <p:ext uri="{BB962C8B-B14F-4D97-AF65-F5344CB8AC3E}">
        <p14:creationId xmlns:p14="http://schemas.microsoft.com/office/powerpoint/2010/main" val="2908936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3568" y="836712"/>
            <a:ext cx="7848872" cy="5262979"/>
          </a:xfrm>
          <a:prstGeom prst="rect">
            <a:avLst/>
          </a:prstGeom>
          <a:noFill/>
        </p:spPr>
        <p:txBody>
          <a:bodyPr wrap="square" rtlCol="0">
            <a:spAutoFit/>
          </a:bodyPr>
          <a:lstStyle/>
          <a:p>
            <a:pPr algn="ctr"/>
            <a:r>
              <a:rPr lang="pl-PL" sz="2800" dirty="0" smtClean="0"/>
              <a:t>     </a:t>
            </a:r>
            <a:r>
              <a:rPr lang="pl-PL" sz="2800" b="1" dirty="0"/>
              <a:t>W</a:t>
            </a:r>
            <a:r>
              <a:rPr lang="pl-PL" sz="2800" b="1" dirty="0" smtClean="0"/>
              <a:t>ażne linki :</a:t>
            </a:r>
          </a:p>
          <a:p>
            <a:pPr algn="ctr"/>
            <a:endParaRPr lang="pl-PL" sz="2800" b="1" dirty="0" smtClean="0"/>
          </a:p>
          <a:p>
            <a:pPr algn="ctr"/>
            <a:r>
              <a:rPr lang="pl-PL" sz="2800" dirty="0"/>
              <a:t>Kalkulator przelicznika punktów</a:t>
            </a:r>
            <a:endParaRPr lang="pl-PL" sz="2800" dirty="0" smtClean="0"/>
          </a:p>
          <a:p>
            <a:pPr algn="ctr"/>
            <a:r>
              <a:rPr lang="pl-PL" sz="2800" dirty="0" smtClean="0">
                <a:hlinkClick r:id="rId2"/>
              </a:rPr>
              <a:t>https://takzdam.pl/kalkulator-punktow/</a:t>
            </a:r>
            <a:endParaRPr lang="pl-PL" sz="2800" dirty="0" smtClean="0"/>
          </a:p>
          <a:p>
            <a:pPr algn="ctr"/>
            <a:endParaRPr lang="pl-PL" sz="2800" dirty="0"/>
          </a:p>
          <a:p>
            <a:pPr algn="ctr" fontAlgn="base"/>
            <a:r>
              <a:rPr lang="pl-PL" sz="2800" dirty="0"/>
              <a:t>Ranking szkół Kielce (licea i technika)</a:t>
            </a:r>
          </a:p>
          <a:p>
            <a:pPr algn="ctr" fontAlgn="base"/>
            <a:r>
              <a:rPr lang="pl-PL" sz="2800" dirty="0" smtClean="0">
                <a:hlinkClick r:id="rId3"/>
              </a:rPr>
              <a:t>https://waszaedukacja.pl/ranking/kielce/licea</a:t>
            </a:r>
            <a:endParaRPr lang="pl-PL" sz="2800" dirty="0" smtClean="0"/>
          </a:p>
          <a:p>
            <a:pPr algn="ctr"/>
            <a:r>
              <a:rPr lang="pl-PL" sz="2800" dirty="0" smtClean="0">
                <a:hlinkClick r:id="rId4"/>
              </a:rPr>
              <a:t>https://waszaedukacja.pl/ranking/kielce/technika</a:t>
            </a:r>
            <a:endParaRPr lang="pl-PL" sz="2800" dirty="0" smtClean="0"/>
          </a:p>
          <a:p>
            <a:pPr algn="ctr"/>
            <a:endParaRPr lang="pl-PL" sz="2800" dirty="0" smtClean="0"/>
          </a:p>
          <a:p>
            <a:pPr algn="ctr"/>
            <a:r>
              <a:rPr lang="pl-PL" sz="2800" dirty="0" smtClean="0"/>
              <a:t>Zebrane orientacyjne progi punktowe z 2019 r</a:t>
            </a:r>
          </a:p>
          <a:p>
            <a:pPr algn="ctr"/>
            <a:r>
              <a:rPr lang="pl-PL" sz="2800" dirty="0" smtClean="0">
                <a:hlinkClick r:id="rId5"/>
              </a:rPr>
              <a:t>https://www.radio.kielce.pl/themes/upload/org/2019/07/progi-112556.pdf</a:t>
            </a:r>
            <a:endParaRPr lang="pl-PL" sz="2800" dirty="0"/>
          </a:p>
        </p:txBody>
      </p:sp>
    </p:spTree>
    <p:extLst>
      <p:ext uri="{BB962C8B-B14F-4D97-AF65-F5344CB8AC3E}">
        <p14:creationId xmlns:p14="http://schemas.microsoft.com/office/powerpoint/2010/main" val="1499608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388546" y="1124744"/>
            <a:ext cx="6480720" cy="4524315"/>
          </a:xfrm>
          <a:prstGeom prst="rect">
            <a:avLst/>
          </a:prstGeom>
        </p:spPr>
        <p:txBody>
          <a:bodyPr wrap="square">
            <a:spAutoFit/>
          </a:bodyPr>
          <a:lstStyle/>
          <a:p>
            <a:pPr algn="ctr"/>
            <a:r>
              <a:rPr lang="pl-PL" sz="3200" b="1" dirty="0"/>
              <a:t>Wykaz punktowanych konkursów </a:t>
            </a:r>
          </a:p>
          <a:p>
            <a:pPr algn="just"/>
            <a:r>
              <a:rPr lang="pl-PL" sz="3200" dirty="0" smtClean="0">
                <a:hlinkClick r:id="rId2"/>
              </a:rPr>
              <a:t>https://kuratorium.kielce.pl/48768/zarza%cc%a8dzenie-nr-8-2021-w-sprawie-wykazu-zawodow-wiedzy-artystycznych-i-sportowych-organizowanych-przez-swietokrzyskiego-kuratora-oswiaty-lub-inne-podmioty-dzialajace-na-terenie-szkoly-ktore-mog/</a:t>
            </a:r>
            <a:endParaRPr lang="pl-PL" sz="3200" dirty="0"/>
          </a:p>
        </p:txBody>
      </p:sp>
    </p:spTree>
    <p:extLst>
      <p:ext uri="{BB962C8B-B14F-4D97-AF65-F5344CB8AC3E}">
        <p14:creationId xmlns:p14="http://schemas.microsoft.com/office/powerpoint/2010/main" val="3515760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445154406"/>
              </p:ext>
            </p:extLst>
          </p:nvPr>
        </p:nvGraphicFramePr>
        <p:xfrm>
          <a:off x="1043608" y="764704"/>
          <a:ext cx="7488832" cy="4896544"/>
        </p:xfrm>
        <a:graphic>
          <a:graphicData uri="http://schemas.openxmlformats.org/drawingml/2006/table">
            <a:tbl>
              <a:tblPr firstRow="1" bandRow="1">
                <a:tableStyleId>{5C22544A-7EE6-4342-B048-85BDC9FD1C3A}</a:tableStyleId>
              </a:tblPr>
              <a:tblGrid>
                <a:gridCol w="7488832"/>
              </a:tblGrid>
              <a:tr h="27721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4400" b="1" dirty="0" smtClean="0"/>
                        <a:t>   </a:t>
                      </a:r>
                      <a:r>
                        <a:rPr lang="pl-PL" sz="4400" b="1" dirty="0" smtClean="0">
                          <a:solidFill>
                            <a:schemeClr val="tx1"/>
                          </a:solidFill>
                        </a:rPr>
                        <a:t>Egzamin </a:t>
                      </a:r>
                      <a:r>
                        <a:rPr lang="pl-PL" sz="4400" b="1" dirty="0" smtClean="0">
                          <a:solidFill>
                            <a:schemeClr val="tx1"/>
                          </a:solidFill>
                        </a:rPr>
                        <a:t>ósmoklasisty</a:t>
                      </a:r>
                    </a:p>
                  </a:txBody>
                  <a:tcPr>
                    <a:solidFill>
                      <a:schemeClr val="bg1">
                        <a:lumMod val="95000"/>
                      </a:schemeClr>
                    </a:solidFill>
                  </a:tcPr>
                </a:tc>
              </a:tr>
              <a:tr h="21244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4000" b="1" dirty="0" smtClean="0"/>
                        <a:t>25-27 maja 2021 roku</a:t>
                      </a:r>
                      <a:endParaRPr lang="pl-PL" sz="4000" dirty="0" smtClean="0"/>
                    </a:p>
                    <a:p>
                      <a:pPr algn="ctr"/>
                      <a:r>
                        <a:rPr lang="pl-PL" dirty="0" smtClean="0">
                          <a:hlinkClick r:id="rId2"/>
                        </a:rPr>
                        <a:t> </a:t>
                      </a:r>
                      <a:r>
                        <a:rPr lang="pl-PL" sz="2400" dirty="0" smtClean="0">
                          <a:hlinkClick r:id="rId2"/>
                        </a:rPr>
                        <a:t>http://www.cke.gov.pl/egzamin-osmoklasisty</a:t>
                      </a:r>
                      <a:endParaRPr lang="pl-PL" sz="2400" dirty="0"/>
                    </a:p>
                  </a:txBody>
                  <a:tcPr>
                    <a:solidFill>
                      <a:schemeClr val="tx2">
                        <a:lumMod val="10000"/>
                        <a:lumOff val="90000"/>
                      </a:schemeClr>
                    </a:solidFill>
                  </a:tcPr>
                </a:tc>
              </a:tr>
            </a:tbl>
          </a:graphicData>
        </a:graphic>
      </p:graphicFrame>
    </p:spTree>
    <p:extLst>
      <p:ext uri="{BB962C8B-B14F-4D97-AF65-F5344CB8AC3E}">
        <p14:creationId xmlns:p14="http://schemas.microsoft.com/office/powerpoint/2010/main" val="2057542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331640" y="908720"/>
            <a:ext cx="6912768" cy="1569660"/>
          </a:xfrm>
          <a:prstGeom prst="rect">
            <a:avLst/>
          </a:prstGeom>
          <a:noFill/>
        </p:spPr>
        <p:txBody>
          <a:bodyPr wrap="square" rtlCol="0">
            <a:spAutoFit/>
          </a:bodyPr>
          <a:lstStyle/>
          <a:p>
            <a:endParaRPr lang="pl-PL" sz="3200" dirty="0" smtClean="0"/>
          </a:p>
          <a:p>
            <a:r>
              <a:rPr lang="pl-PL" sz="3200" dirty="0" smtClean="0"/>
              <a:t> </a:t>
            </a:r>
          </a:p>
          <a:p>
            <a:endParaRPr lang="pl-PL" sz="3200" dirty="0"/>
          </a:p>
        </p:txBody>
      </p:sp>
      <p:graphicFrame>
        <p:nvGraphicFramePr>
          <p:cNvPr id="3" name="Tabela 2"/>
          <p:cNvGraphicFramePr>
            <a:graphicFrameLocks noGrp="1"/>
          </p:cNvGraphicFramePr>
          <p:nvPr>
            <p:extLst>
              <p:ext uri="{D42A27DB-BD31-4B8C-83A1-F6EECF244321}">
                <p14:modId xmlns:p14="http://schemas.microsoft.com/office/powerpoint/2010/main" val="3136903792"/>
              </p:ext>
            </p:extLst>
          </p:nvPr>
        </p:nvGraphicFramePr>
        <p:xfrm>
          <a:off x="755576" y="764704"/>
          <a:ext cx="7488832" cy="4680520"/>
        </p:xfrm>
        <a:graphic>
          <a:graphicData uri="http://schemas.openxmlformats.org/drawingml/2006/table">
            <a:tbl>
              <a:tblPr firstRow="1" bandRow="1">
                <a:tableStyleId>{5C22544A-7EE6-4342-B048-85BDC9FD1C3A}</a:tableStyleId>
              </a:tblPr>
              <a:tblGrid>
                <a:gridCol w="1858928"/>
                <a:gridCol w="5629904"/>
              </a:tblGrid>
              <a:tr h="990371">
                <a:tc>
                  <a:txBody>
                    <a:bodyPr/>
                    <a:lstStyle/>
                    <a:p>
                      <a:endParaRPr lang="pl-PL" sz="24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400" b="1" dirty="0" smtClean="0">
                          <a:solidFill>
                            <a:schemeClr val="tx1"/>
                          </a:solidFill>
                        </a:rPr>
                        <a:t>Egzamin ósmoklasisty</a:t>
                      </a:r>
                    </a:p>
                    <a:p>
                      <a:endParaRPr lang="pl-PL" sz="2400" b="1" dirty="0"/>
                    </a:p>
                  </a:txBody>
                  <a:tcPr>
                    <a:noFill/>
                  </a:tcPr>
                </a:tc>
              </a:tr>
              <a:tr h="990371">
                <a:tc>
                  <a:txBody>
                    <a:bodyPr/>
                    <a:lstStyle/>
                    <a:p>
                      <a:r>
                        <a:rPr lang="pl-PL" sz="2400" b="1" dirty="0" smtClean="0"/>
                        <a:t>język polski </a:t>
                      </a:r>
                      <a:endParaRPr lang="pl-PL" sz="2400" b="1" dirty="0"/>
                    </a:p>
                  </a:txBody>
                  <a:tcPr>
                    <a:noFill/>
                  </a:tcPr>
                </a:tc>
                <a:tc>
                  <a:txBody>
                    <a:bodyPr/>
                    <a:lstStyle/>
                    <a:p>
                      <a:r>
                        <a:rPr lang="pl-PL" sz="2400" b="1" dirty="0" smtClean="0"/>
                        <a:t>25 maja 2021 r. (wtorek) – godz. 9:00 </a:t>
                      </a:r>
                      <a:endParaRPr lang="pl-PL" sz="2400" b="1" dirty="0"/>
                    </a:p>
                  </a:txBody>
                  <a:tcPr>
                    <a:noFill/>
                  </a:tcPr>
                </a:tc>
              </a:tr>
              <a:tr h="990371">
                <a:tc>
                  <a:txBody>
                    <a:bodyPr/>
                    <a:lstStyle/>
                    <a:p>
                      <a:r>
                        <a:rPr lang="pl-PL" sz="2400" b="1" dirty="0" smtClean="0"/>
                        <a:t>matematyka</a:t>
                      </a:r>
                      <a:endParaRPr lang="pl-PL" sz="2400" b="1" dirty="0"/>
                    </a:p>
                  </a:txBody>
                  <a:tcPr>
                    <a:noFill/>
                  </a:tcPr>
                </a:tc>
                <a:tc>
                  <a:txBody>
                    <a:bodyPr/>
                    <a:lstStyle/>
                    <a:p>
                      <a:r>
                        <a:rPr lang="pl-PL" sz="2400" b="1" dirty="0" smtClean="0"/>
                        <a:t>26 maja 2021 r. (środa) – godz. 9:00 </a:t>
                      </a:r>
                      <a:endParaRPr lang="pl-PL" sz="2400" b="1" dirty="0"/>
                    </a:p>
                  </a:txBody>
                  <a:tcPr>
                    <a:noFill/>
                  </a:tcPr>
                </a:tc>
              </a:tr>
              <a:tr h="1709407">
                <a:tc>
                  <a:txBody>
                    <a:bodyPr/>
                    <a:lstStyle/>
                    <a:p>
                      <a:r>
                        <a:rPr lang="pl-PL" sz="2400" b="1" dirty="0" smtClean="0"/>
                        <a:t>język obcy nowożytny </a:t>
                      </a:r>
                      <a:endParaRPr lang="pl-PL" sz="24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400" b="1" dirty="0" smtClean="0"/>
                        <a:t>27 maja 2021 r. (czwartek) – godz. 9:00 </a:t>
                      </a:r>
                    </a:p>
                    <a:p>
                      <a:endParaRPr lang="pl-PL" sz="2400" b="1" dirty="0"/>
                    </a:p>
                  </a:txBody>
                  <a:tcPr>
                    <a:noFill/>
                  </a:tcPr>
                </a:tc>
              </a:tr>
            </a:tbl>
          </a:graphicData>
        </a:graphic>
      </p:graphicFrame>
    </p:spTree>
    <p:extLst>
      <p:ext uri="{BB962C8B-B14F-4D97-AF65-F5344CB8AC3E}">
        <p14:creationId xmlns:p14="http://schemas.microsoft.com/office/powerpoint/2010/main" val="284915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513707830"/>
              </p:ext>
            </p:extLst>
          </p:nvPr>
        </p:nvGraphicFramePr>
        <p:xfrm>
          <a:off x="755576" y="620688"/>
          <a:ext cx="7560840" cy="5455920"/>
        </p:xfrm>
        <a:graphic>
          <a:graphicData uri="http://schemas.openxmlformats.org/drawingml/2006/table">
            <a:tbl>
              <a:tblPr firstRow="1" bandRow="1">
                <a:tableStyleId>{5C22544A-7EE6-4342-B048-85BDC9FD1C3A}</a:tableStyleId>
              </a:tblPr>
              <a:tblGrid>
                <a:gridCol w="7560840"/>
              </a:tblGrid>
              <a:tr h="5328592">
                <a:tc>
                  <a:txBody>
                    <a:bodyPr/>
                    <a:lstStyle/>
                    <a:p>
                      <a:pPr algn="ctr"/>
                      <a:r>
                        <a:rPr lang="pl-PL" sz="3200" dirty="0" smtClean="0">
                          <a:solidFill>
                            <a:schemeClr val="tx1"/>
                          </a:solidFill>
                        </a:rPr>
                        <a:t>Termin ogłaszania wyników egzaminu ósmoklasisty </a:t>
                      </a:r>
                    </a:p>
                    <a:p>
                      <a:pPr algn="ctr"/>
                      <a:r>
                        <a:rPr lang="pl-PL" sz="3200" dirty="0" smtClean="0">
                          <a:solidFill>
                            <a:schemeClr val="tx1"/>
                          </a:solidFill>
                        </a:rPr>
                        <a:t>2 lipca 2021 r. </a:t>
                      </a:r>
                    </a:p>
                    <a:p>
                      <a:pPr algn="ctr"/>
                      <a:endParaRPr lang="pl-PL" sz="3200" dirty="0" smtClean="0">
                        <a:solidFill>
                          <a:schemeClr val="tx1"/>
                        </a:solidFill>
                      </a:endParaRPr>
                    </a:p>
                    <a:p>
                      <a:pPr marL="285750" indent="-285750" algn="ctr">
                        <a:buFont typeface="Arial" panose="020B0604020202020204" pitchFamily="34" charset="0"/>
                        <a:buChar char="•"/>
                      </a:pPr>
                      <a:r>
                        <a:rPr lang="pl-PL" sz="3200" dirty="0" smtClean="0">
                          <a:solidFill>
                            <a:schemeClr val="tx1"/>
                          </a:solidFill>
                        </a:rPr>
                        <a:t>Ogłoszenie wyniku egzaminów ósmoklasisty</a:t>
                      </a:r>
                    </a:p>
                    <a:p>
                      <a:pPr marL="285750" indent="-285750" algn="ctr">
                        <a:buFont typeface="Arial" panose="020B0604020202020204" pitchFamily="34" charset="0"/>
                        <a:buChar char="•"/>
                      </a:pPr>
                      <a:r>
                        <a:rPr lang="pl-PL" sz="3200" dirty="0" smtClean="0">
                          <a:solidFill>
                            <a:schemeClr val="tx1"/>
                          </a:solidFill>
                        </a:rPr>
                        <a:t>Przekazanie szkołom wyników oraz zaświadczeń</a:t>
                      </a:r>
                    </a:p>
                    <a:p>
                      <a:pPr marL="285750" indent="-285750" algn="ctr">
                        <a:buFont typeface="Arial" panose="020B0604020202020204" pitchFamily="34" charset="0"/>
                        <a:buChar char="•"/>
                      </a:pPr>
                      <a:r>
                        <a:rPr kumimoji="0" lang="pl-PL" sz="3200" b="1" i="0" kern="1200" dirty="0" smtClean="0">
                          <a:solidFill>
                            <a:schemeClr val="tx1"/>
                          </a:solidFill>
                          <a:effectLst/>
                          <a:latin typeface="+mn-lt"/>
                          <a:ea typeface="+mn-ea"/>
                          <a:cs typeface="+mn-cs"/>
                        </a:rPr>
                        <a:t>Termin wydawania zdającym zaświadczeń oraz informacji - 9 lipca 2021 r.</a:t>
                      </a:r>
                      <a:endParaRPr lang="pl-PL" dirty="0">
                        <a:solidFill>
                          <a:schemeClr val="tx1"/>
                        </a:solidFill>
                      </a:endParaRPr>
                    </a:p>
                  </a:txBody>
                  <a:tcPr>
                    <a:noFill/>
                  </a:tcPr>
                </a:tc>
              </a:tr>
            </a:tbl>
          </a:graphicData>
        </a:graphic>
      </p:graphicFrame>
    </p:spTree>
    <p:extLst>
      <p:ext uri="{BB962C8B-B14F-4D97-AF65-F5344CB8AC3E}">
        <p14:creationId xmlns:p14="http://schemas.microsoft.com/office/powerpoint/2010/main" val="35256266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inezka">
  <a:themeElements>
    <a:clrScheme name="Pinezk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inezk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ezk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577</TotalTime>
  <Words>481</Words>
  <Application>Microsoft Office PowerPoint</Application>
  <PresentationFormat>Pokaz na ekranie (4:3)</PresentationFormat>
  <Paragraphs>68</Paragraphs>
  <Slides>18</Slides>
  <Notes>1</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Pinezka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Agnieszka Długossz-Rzepka</dc:creator>
  <cp:lastModifiedBy>Agnieszka Długossz-Rzepka</cp:lastModifiedBy>
  <cp:revision>49</cp:revision>
  <dcterms:created xsi:type="dcterms:W3CDTF">2021-03-08T16:56:28Z</dcterms:created>
  <dcterms:modified xsi:type="dcterms:W3CDTF">2021-03-10T18:02:42Z</dcterms:modified>
</cp:coreProperties>
</file>