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0B843F-18B4-433E-99E5-7D8817047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5CC28BB-ADB3-40FE-9E9E-6E115C67C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318E-BA37-493C-9442-5E4758BAEF0D}" type="datetimeFigureOut">
              <a:rPr lang="pl-PL" smtClean="0"/>
              <a:t>2020-03-13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27EE50B-3271-47D6-AC8A-8C641970A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B358F3C-C8AC-47D2-ADF9-8EBB6439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518B-E287-4EA6-A0FB-D390B70D78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351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392D77E-8599-49E1-BF76-94A4467DA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BE4A48-0C06-4CB4-8A22-1F5FD8AA8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F2FDF11-B80B-4FA3-870D-E904AE87DD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5318E-BA37-493C-9442-5E4758BAEF0D}" type="datetimeFigureOut">
              <a:rPr lang="pl-PL" smtClean="0"/>
              <a:t>2020-03-13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53C4B5-7971-494E-A71D-834ECD52D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6C4955-3B28-45CF-B2A0-CCD7834F3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C518B-E287-4EA6-A0FB-D390B70D78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821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3FA15CB3-2645-4D79-87BA-C1FD848A9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pl-PL">
                <a:cs typeface="Tahoma" pitchFamily="2"/>
              </a:rPr>
            </a:br>
            <a:br>
              <a:rPr lang="pl-PL">
                <a:cs typeface="Tahoma" pitchFamily="2"/>
              </a:rPr>
            </a:br>
            <a:r>
              <a:rPr lang="pl-PL">
                <a:solidFill>
                  <a:srgbClr val="000000"/>
                </a:solidFill>
                <a:cs typeface="Tahoma" pitchFamily="2"/>
              </a:rPr>
              <a:t>DSD </a:t>
            </a:r>
            <a:br>
              <a:rPr lang="pl-PL">
                <a:solidFill>
                  <a:srgbClr val="000000"/>
                </a:solidFill>
                <a:cs typeface="Tahoma" pitchFamily="2"/>
              </a:rPr>
            </a:br>
            <a:r>
              <a:rPr lang="pl-PL">
                <a:solidFill>
                  <a:srgbClr val="000000"/>
                </a:solidFill>
                <a:cs typeface="Tahoma" pitchFamily="2"/>
              </a:rPr>
              <a:t> </a:t>
            </a:r>
            <a:r>
              <a:rPr lang="pl-PL" b="1">
                <a:solidFill>
                  <a:srgbClr val="000000"/>
                </a:solidFill>
                <a:cs typeface="Tahoma" pitchFamily="2"/>
              </a:rPr>
              <a:t>D</a:t>
            </a:r>
            <a:r>
              <a:rPr lang="pl-PL">
                <a:solidFill>
                  <a:srgbClr val="000000"/>
                </a:solidFill>
                <a:cs typeface="Tahoma" pitchFamily="2"/>
              </a:rPr>
              <a:t>eutsches </a:t>
            </a:r>
            <a:r>
              <a:rPr lang="pl-PL" b="1">
                <a:solidFill>
                  <a:srgbClr val="000000"/>
                </a:solidFill>
                <a:cs typeface="Tahoma" pitchFamily="2"/>
              </a:rPr>
              <a:t>S</a:t>
            </a:r>
            <a:r>
              <a:rPr lang="pl-PL">
                <a:solidFill>
                  <a:srgbClr val="000000"/>
                </a:solidFill>
                <a:cs typeface="Tahoma" pitchFamily="2"/>
              </a:rPr>
              <a:t>prach</a:t>
            </a:r>
            <a:r>
              <a:rPr lang="pl-PL" b="1">
                <a:solidFill>
                  <a:srgbClr val="000000"/>
                </a:solidFill>
                <a:cs typeface="Tahoma" pitchFamily="2"/>
              </a:rPr>
              <a:t>d</a:t>
            </a:r>
            <a:r>
              <a:rPr lang="pl-PL">
                <a:solidFill>
                  <a:srgbClr val="000000"/>
                </a:solidFill>
                <a:cs typeface="Tahoma" pitchFamily="2"/>
              </a:rPr>
              <a:t>iplom, </a:t>
            </a:r>
            <a:br>
              <a:rPr lang="pl-PL">
                <a:solidFill>
                  <a:srgbClr val="000000"/>
                </a:solidFill>
                <a:cs typeface="Tahoma" pitchFamily="2"/>
              </a:rPr>
            </a:br>
            <a:r>
              <a:rPr lang="pl-PL">
                <a:solidFill>
                  <a:srgbClr val="000000"/>
                </a:solidFill>
                <a:cs typeface="Tahoma" pitchFamily="2"/>
              </a:rPr>
              <a:t>czyli </a:t>
            </a:r>
            <a:br>
              <a:rPr lang="pl-PL">
                <a:solidFill>
                  <a:srgbClr val="000000"/>
                </a:solidFill>
                <a:cs typeface="Tahoma" pitchFamily="2"/>
              </a:rPr>
            </a:br>
            <a:r>
              <a:rPr lang="pl-PL">
                <a:solidFill>
                  <a:srgbClr val="000000"/>
                </a:solidFill>
                <a:cs typeface="Tahoma" pitchFamily="2"/>
              </a:rPr>
              <a:t>Niemiecki Certyfikat Językowy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C886EE0-9B19-4EA7-A509-7BE0888C2C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16277"/>
      </p:ext>
    </p:extLst>
  </p:cSld>
  <p:clrMapOvr>
    <a:masterClrMapping/>
  </p:clrMapOvr>
  <p:transition spd="med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0C3A00A-4FBA-4E2E-835A-3E8E95B9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>
                <a:cs typeface="Tahoma" pitchFamily="2"/>
              </a:rPr>
              <a:t>A na co dzień...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8DF197C-7F97-4134-805F-2B8CB281DF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8711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C5208847-D2D8-433C-BA04-D4A448D6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>
                <a:cs typeface="Tahoma" pitchFamily="2"/>
              </a:rPr>
              <a:t>Do tej pory zwiedziliśmy...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0DCE762-4A62-4E81-B52D-819F93F7A1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7309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C7D341C0-1FA8-489B-BCD5-BD2C5CB3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>
                <a:cs typeface="Tahoma" pitchFamily="2"/>
              </a:rPr>
              <a:t>Sukcesy naszych uczniów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74E7F91-8443-40D9-A087-C67C2746A4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807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400EF035-4DC2-41B0-B686-70E7A4088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>
                <a:solidFill>
                  <a:srgbClr val="000000"/>
                </a:solidFill>
                <a:cs typeface="Tahoma" pitchFamily="2"/>
              </a:rPr>
              <a:t>Projekt międzynarodowy</a:t>
            </a:r>
            <a:br>
              <a:rPr lang="pl-PL">
                <a:solidFill>
                  <a:srgbClr val="000000"/>
                </a:solidFill>
                <a:cs typeface="Tahoma" pitchFamily="2"/>
              </a:rPr>
            </a:br>
            <a:br>
              <a:rPr lang="pl-PL">
                <a:solidFill>
                  <a:srgbClr val="000000"/>
                </a:solidFill>
                <a:cs typeface="Tahoma" pitchFamily="2"/>
              </a:rPr>
            </a:br>
            <a:r>
              <a:rPr lang="pl-PL">
                <a:solidFill>
                  <a:srgbClr val="000000"/>
                </a:solidFill>
                <a:cs typeface="Tahoma" pitchFamily="2"/>
              </a:rPr>
              <a:t> cały świat - 1064 szkoły</a:t>
            </a:r>
            <a:br>
              <a:rPr lang="pl-PL">
                <a:solidFill>
                  <a:srgbClr val="000000"/>
                </a:solidFill>
                <a:cs typeface="Tahoma" pitchFamily="2"/>
              </a:rPr>
            </a:br>
            <a:r>
              <a:rPr lang="pl-PL">
                <a:solidFill>
                  <a:srgbClr val="000000"/>
                </a:solidFill>
                <a:cs typeface="Tahoma" pitchFamily="2"/>
              </a:rPr>
              <a:t> Polska – 100</a:t>
            </a:r>
            <a:br>
              <a:rPr lang="pl-PL">
                <a:solidFill>
                  <a:srgbClr val="000000"/>
                </a:solidFill>
                <a:cs typeface="Tahoma" pitchFamily="2"/>
              </a:rPr>
            </a:br>
            <a:r>
              <a:rPr lang="pl-PL">
                <a:solidFill>
                  <a:srgbClr val="000000"/>
                </a:solidFill>
                <a:cs typeface="Tahoma" pitchFamily="2"/>
              </a:rPr>
              <a:t>świętokrzyskie - 4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7A29BE9-0E61-4FBC-9F49-A385F21310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0299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EFE91793-97F6-47B8-8498-BC5C638A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>
                <a:solidFill>
                  <a:srgbClr val="000000"/>
                </a:solidFill>
                <a:cs typeface="Tahoma" pitchFamily="2"/>
              </a:rPr>
              <a:t>Co w praktyce oznacza DSD?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81E82BF-07EB-4856-A681-03D06057BC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12258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6679967-BB76-4603-A059-625F052D8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>
                <a:cs typeface="Tahoma" pitchFamily="2"/>
              </a:rPr>
              <a:t>  </a:t>
            </a:r>
            <a:r>
              <a:rPr lang="pl-PL">
                <a:solidFill>
                  <a:srgbClr val="000000"/>
                </a:solidFill>
                <a:cs typeface="Tahoma" pitchFamily="2"/>
              </a:rPr>
              <a:t>    </a:t>
            </a:r>
            <a:r>
              <a:rPr lang="pl-PL" sz="4000">
                <a:solidFill>
                  <a:srgbClr val="000000"/>
                </a:solidFill>
                <a:cs typeface="Tahoma" pitchFamily="2"/>
              </a:rPr>
              <a:t>- nauka języka niemieckiego                    w zwiększonym wymiarze godzin</a:t>
            </a:r>
            <a:br>
              <a:rPr lang="pl-PL" sz="4000">
                <a:solidFill>
                  <a:srgbClr val="000000"/>
                </a:solidFill>
                <a:cs typeface="Tahoma" pitchFamily="2"/>
              </a:rPr>
            </a:br>
            <a:br>
              <a:rPr lang="pl-PL" sz="4000">
                <a:solidFill>
                  <a:srgbClr val="000000"/>
                </a:solidFill>
                <a:cs typeface="Tahoma" pitchFamily="2"/>
              </a:rPr>
            </a:br>
            <a:r>
              <a:rPr lang="pl-PL" sz="4000">
                <a:solidFill>
                  <a:srgbClr val="000000"/>
                </a:solidFill>
                <a:cs typeface="Tahoma" pitchFamily="2"/>
              </a:rPr>
              <a:t>- możliwość uzyskania dyplomu (certyfikatu)  językowego </a:t>
            </a:r>
            <a:br>
              <a:rPr lang="pl-PL" sz="4000">
                <a:solidFill>
                  <a:srgbClr val="000000"/>
                </a:solidFill>
                <a:cs typeface="Tahoma" pitchFamily="2"/>
              </a:rPr>
            </a:br>
            <a:br>
              <a:rPr lang="pl-PL" sz="4000">
                <a:solidFill>
                  <a:srgbClr val="000000"/>
                </a:solidFill>
                <a:cs typeface="Tahoma" pitchFamily="2"/>
              </a:rPr>
            </a:br>
            <a:r>
              <a:rPr lang="pl-PL" sz="4000">
                <a:solidFill>
                  <a:srgbClr val="000000"/>
                </a:solidFill>
                <a:cs typeface="Tahoma" pitchFamily="2"/>
              </a:rPr>
              <a:t>    			  	A2/B1(szkoła podstawowa)</a:t>
            </a:r>
            <a:br>
              <a:rPr lang="pl-PL" sz="4000">
                <a:solidFill>
                  <a:srgbClr val="000000"/>
                </a:solidFill>
                <a:cs typeface="Tahoma" pitchFamily="2"/>
              </a:rPr>
            </a:br>
            <a:r>
              <a:rPr lang="pl-PL" sz="4000">
                <a:solidFill>
                  <a:srgbClr val="000000"/>
                </a:solidFill>
                <a:cs typeface="Tahoma" pitchFamily="2"/>
              </a:rPr>
              <a:t>B2/C1 (liceum)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A36F78E-4E9E-47D6-B1F2-E9551D3D72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50523"/>
      </p:ext>
    </p:extLst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D4BE0DB-0D29-4E0E-B25A-8D559BC1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pl-PL">
                <a:cs typeface="Tahoma" pitchFamily="2"/>
              </a:rPr>
            </a:br>
            <a:br>
              <a:rPr lang="pl-PL">
                <a:cs typeface="Tahoma" pitchFamily="2"/>
              </a:rPr>
            </a:br>
            <a:r>
              <a:rPr lang="pl-PL">
                <a:solidFill>
                  <a:srgbClr val="000000"/>
                </a:solidFill>
                <a:cs typeface="Tahoma" pitchFamily="2"/>
              </a:rPr>
              <a:t>Europejski System Opisu Kształcenia Językowego</a:t>
            </a:r>
            <a:br>
              <a:rPr lang="pl-PL">
                <a:solidFill>
                  <a:srgbClr val="000000"/>
                </a:solidFill>
                <a:cs typeface="Tahoma" pitchFamily="2"/>
              </a:rPr>
            </a:br>
            <a:br>
              <a:rPr lang="pl-PL">
                <a:solidFill>
                  <a:srgbClr val="000000"/>
                </a:solidFill>
                <a:cs typeface="Tahoma" pitchFamily="2"/>
              </a:rPr>
            </a:br>
            <a:r>
              <a:rPr lang="pl-PL">
                <a:solidFill>
                  <a:srgbClr val="000000"/>
                </a:solidFill>
                <a:cs typeface="Tahoma" pitchFamily="2"/>
              </a:rPr>
              <a:t>       A1-A2 </a:t>
            </a:r>
            <a:r>
              <a:rPr lang="pl-PL" sz="4000">
                <a:solidFill>
                  <a:srgbClr val="000000"/>
                </a:solidFill>
                <a:cs typeface="Tahoma" pitchFamily="2"/>
              </a:rPr>
              <a:t>(</a:t>
            </a:r>
            <a:r>
              <a:rPr lang="pl-PL" sz="3200">
                <a:solidFill>
                  <a:srgbClr val="000000"/>
                </a:solidFill>
                <a:cs typeface="Tahoma" pitchFamily="2"/>
              </a:rPr>
              <a:t>podstawowa znajomość języka</a:t>
            </a:r>
            <a:r>
              <a:rPr lang="pl-PL" sz="3600">
                <a:solidFill>
                  <a:srgbClr val="000000"/>
                </a:solidFill>
                <a:cs typeface="Tahoma" pitchFamily="2"/>
              </a:rPr>
              <a:t>)</a:t>
            </a:r>
            <a:br>
              <a:rPr lang="pl-PL">
                <a:solidFill>
                  <a:srgbClr val="000000"/>
                </a:solidFill>
                <a:cs typeface="Tahoma" pitchFamily="2"/>
              </a:rPr>
            </a:br>
            <a:r>
              <a:rPr lang="pl-PL">
                <a:solidFill>
                  <a:srgbClr val="000000"/>
                </a:solidFill>
                <a:cs typeface="Tahoma" pitchFamily="2"/>
              </a:rPr>
              <a:t>  B1- B2 </a:t>
            </a:r>
            <a:r>
              <a:rPr lang="pl-PL" sz="3200">
                <a:solidFill>
                  <a:srgbClr val="000000"/>
                </a:solidFill>
                <a:cs typeface="Tahoma" pitchFamily="2"/>
              </a:rPr>
              <a:t>(średnia znajomość języka)</a:t>
            </a:r>
            <a:br>
              <a:rPr lang="pl-PL" sz="3200">
                <a:solidFill>
                  <a:srgbClr val="000000"/>
                </a:solidFill>
                <a:cs typeface="Tahoma" pitchFamily="2"/>
              </a:rPr>
            </a:br>
            <a:r>
              <a:rPr lang="pl-PL">
                <a:solidFill>
                  <a:srgbClr val="000000"/>
                </a:solidFill>
                <a:cs typeface="Tahoma" pitchFamily="2"/>
              </a:rPr>
              <a:t>C1-C2 </a:t>
            </a:r>
            <a:r>
              <a:rPr lang="pl-PL" sz="3200">
                <a:solidFill>
                  <a:srgbClr val="000000"/>
                </a:solidFill>
                <a:cs typeface="Tahoma" pitchFamily="2"/>
              </a:rPr>
              <a:t>(biegła znajomość języka)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820C5CE-9AEC-4EC1-97F0-61C589E044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54176"/>
      </p:ext>
    </p:extLst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4876D308-239A-46A2-8063-C6E68A5FA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C30B356-7E9F-4375-A056-25AA5CD4D0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88949"/>
      </p:ext>
    </p:extLst>
  </p:cSld>
  <p:clrMapOvr>
    <a:masterClrMapping/>
  </p:clrMapOvr>
  <p:transition spd="med"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47326216-0256-45D2-A824-F3F498717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>
                <a:cs typeface="Tahoma" pitchFamily="2"/>
              </a:rPr>
              <a:t>Co warto wiedzieć?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101A2E1-71D7-490F-94AB-49B2567D65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3649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772BF2F3-2AFD-4F1A-A720-89AC5E73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>
                <a:cs typeface="Tahoma" pitchFamily="2"/>
              </a:rPr>
              <a:t>DSD w SP 39 w Kielcach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66C143E-5B40-4734-9263-6AB162FA35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36653"/>
      </p:ext>
    </p:extLst>
  </p:cSld>
  <p:clrMapOvr>
    <a:masterClrMapping/>
  </p:clrMapOvr>
  <p:transition spd="med"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698DF02-F2A2-408A-A747-D6648AFE9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03CF126-A7C0-4CA2-A1FD-A7676A7BFC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362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Niestandardowy</PresentationFormat>
  <Paragraphs>10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  DSD   Deutsches Sprachdiplom,  czyli  Niemiecki Certyfikat Językowy</vt:lpstr>
      <vt:lpstr>Projekt międzynarodowy   cały świat - 1064 szkoły  Polska – 100 świętokrzyskie - 4</vt:lpstr>
      <vt:lpstr>Co w praktyce oznacza DSD?</vt:lpstr>
      <vt:lpstr>      - nauka języka niemieckiego                    w zwiększonym wymiarze godzin  - możliwość uzyskania dyplomu (certyfikatu)  językowego             A2/B1(szkoła podstawowa) B2/C1 (liceum)</vt:lpstr>
      <vt:lpstr>  Europejski System Opisu Kształcenia Językowego         A1-A2 (podstawowa znajomość języka)   B1- B2 (średnia znajomość języka) C1-C2 (biegła znajomość języka)</vt:lpstr>
      <vt:lpstr>Prezentacja programu PowerPoint</vt:lpstr>
      <vt:lpstr>Co warto wiedzieć?</vt:lpstr>
      <vt:lpstr>DSD w SP 39 w Kielcach</vt:lpstr>
      <vt:lpstr>Prezentacja programu PowerPoint</vt:lpstr>
      <vt:lpstr>A na co dzień...</vt:lpstr>
      <vt:lpstr>Do tej pory zwiedziliśmy...</vt:lpstr>
      <vt:lpstr>Sukcesy naszych uczniów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DSD   Deutsches Sprachdiplom,  czyli  Niemiecki Certyfikat Językowy</dc:title>
  <dc:creator>Magdalena Gradziel</dc:creator>
  <cp:lastModifiedBy>Magdalena Gradziel</cp:lastModifiedBy>
  <cp:revision>1</cp:revision>
  <dcterms:created xsi:type="dcterms:W3CDTF">2020-03-13T07:26:35Z</dcterms:created>
  <dcterms:modified xsi:type="dcterms:W3CDTF">2020-03-13T07:26:35Z</dcterms:modified>
</cp:coreProperties>
</file>