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305" r:id="rId5"/>
    <p:sldId id="291" r:id="rId6"/>
    <p:sldId id="302" r:id="rId7"/>
    <p:sldId id="271" r:id="rId8"/>
    <p:sldId id="276" r:id="rId9"/>
    <p:sldId id="297" r:id="rId10"/>
    <p:sldId id="288" r:id="rId11"/>
    <p:sldId id="298" r:id="rId12"/>
    <p:sldId id="277" r:id="rId13"/>
    <p:sldId id="283" r:id="rId14"/>
    <p:sldId id="287" r:id="rId15"/>
    <p:sldId id="290" r:id="rId16"/>
    <p:sldId id="300" r:id="rId17"/>
    <p:sldId id="273" r:id="rId18"/>
    <p:sldId id="289" r:id="rId19"/>
    <p:sldId id="294" r:id="rId20"/>
    <p:sldId id="303" r:id="rId21"/>
    <p:sldId id="285" r:id="rId22"/>
    <p:sldId id="281" r:id="rId23"/>
    <p:sldId id="293" r:id="rId24"/>
    <p:sldId id="301" r:id="rId25"/>
    <p:sldId id="304" r:id="rId26"/>
    <p:sldId id="269" r:id="rId27"/>
    <p:sldId id="286" r:id="rId28"/>
    <p:sldId id="272" r:id="rId29"/>
    <p:sldId id="275" r:id="rId30"/>
    <p:sldId id="270" r:id="rId31"/>
    <p:sldId id="284" r:id="rId32"/>
    <p:sldId id="282" r:id="rId33"/>
    <p:sldId id="295" r:id="rId34"/>
    <p:sldId id="267" r:id="rId35"/>
    <p:sldId id="296" r:id="rId36"/>
    <p:sldId id="268" r:id="rId37"/>
    <p:sldId id="261" r:id="rId38"/>
    <p:sldId id="258" r:id="rId39"/>
    <p:sldId id="262" r:id="rId40"/>
    <p:sldId id="263" r:id="rId41"/>
    <p:sldId id="259" r:id="rId42"/>
    <p:sldId id="306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70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91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48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86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91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33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58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779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958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01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63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640">
              <a:srgbClr val="B1ED45"/>
            </a:gs>
            <a:gs pos="74000">
              <a:srgbClr val="73DF2E"/>
            </a:gs>
            <a:gs pos="17136">
              <a:srgbClr val="F3F845"/>
            </a:gs>
            <a:gs pos="61327">
              <a:srgbClr val="86E530"/>
            </a:gs>
            <a:gs pos="85648">
              <a:srgbClr val="6BDE26"/>
            </a:gs>
            <a:gs pos="51000">
              <a:srgbClr val="96EA31"/>
            </a:gs>
            <a:gs pos="28000">
              <a:srgbClr val="EBF470"/>
            </a:gs>
            <a:gs pos="100000">
              <a:srgbClr val="62DD1D"/>
            </a:gs>
            <a:gs pos="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7D73-B41F-4E1E-8B1B-E92E72984D39}" type="datetimeFigureOut">
              <a:rPr lang="pl-PL" smtClean="0"/>
              <a:t>12.03.2019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98107-DDED-4DE6-A5AD-E380F45561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760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/>
      </p:transition>
    </mc:Choice>
    <mc:Fallback xmlns="">
      <p:transition spd="slow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58" y="3133491"/>
            <a:ext cx="3644563" cy="3260174"/>
          </a:xfrm>
          <a:prstGeom prst="rect">
            <a:avLst/>
          </a:prstGeom>
          <a:noFill/>
          <a:effectLst>
            <a:softEdge rad="1143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6310" y="-235975"/>
            <a:ext cx="11779046" cy="2625213"/>
          </a:xfrm>
        </p:spPr>
        <p:txBody>
          <a:bodyPr>
            <a:noAutofit/>
          </a:bodyPr>
          <a:lstStyle/>
          <a:p>
            <a:r>
              <a:rPr lang="pl-PL" b="1" dirty="0" smtClean="0">
                <a:latin typeface="Engravers MT" panose="02090707080505020304" pitchFamily="18" charset="0"/>
              </a:rPr>
              <a:t>Szkoła Podstawowa nr 39</a:t>
            </a:r>
            <a:endParaRPr lang="pl-PL" b="1" dirty="0">
              <a:latin typeface="Engravers MT" panose="020907070805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566225" y="2845076"/>
            <a:ext cx="9144000" cy="468517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Im. S. Moniuszki w Kielcach</a:t>
            </a:r>
            <a:endParaRPr lang="pl-PL" dirty="0">
              <a:latin typeface="Engravers MT" panose="020907070805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08879" y="4237950"/>
            <a:ext cx="7290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Engravers MT" panose="02090707080505020304" pitchFamily="18" charset="0"/>
              </a:rPr>
              <a:t>ZAPRASZAMY </a:t>
            </a:r>
            <a:r>
              <a:rPr lang="pl-PL" dirty="0">
                <a:latin typeface="Engravers MT" panose="02090707080505020304" pitchFamily="18" charset="0"/>
              </a:rPr>
              <a:t>SERDECZNIE DO WSPÓLNEJ NAUKI </a:t>
            </a:r>
            <a:r>
              <a:rPr lang="pl-PL" dirty="0" smtClean="0">
                <a:latin typeface="Engravers MT" panose="02090707080505020304" pitchFamily="18" charset="0"/>
              </a:rPr>
              <a:t>I ZABAWY</a:t>
            </a:r>
            <a:endParaRPr lang="pl-PL" dirty="0"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92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29">
        <p15:prstTrans prst="pageCurlDouble"/>
      </p:transition>
    </mc:Choice>
    <mc:Fallback>
      <p:transition spd="slow" advTm="90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548" y="-235766"/>
            <a:ext cx="12061371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Engravers MT" panose="02090707080505020304" pitchFamily="18" charset="0"/>
              </a:rPr>
              <a:t>ŚWIATOWY DZIEŃ PLUSZOWEGO MISIA</a:t>
            </a:r>
            <a:endParaRPr lang="pl-PL" sz="3600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3227114"/>
            <a:ext cx="4347695" cy="3260771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25" y="1089797"/>
            <a:ext cx="6803717" cy="510322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77704" y="775246"/>
            <a:ext cx="4737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Miękki, puchaty i taki z łatką. 25 listopada swoje święto obchodzi najmilsza zabawka, najlepszy przyjaciel dzieci i niezastąpiona </a:t>
            </a:r>
            <a:r>
              <a:rPr lang="pl-PL" sz="2400" b="1" dirty="0" err="1"/>
              <a:t>przytulanka</a:t>
            </a:r>
            <a:r>
              <a:rPr lang="pl-PL" sz="2400" b="1" dirty="0"/>
              <a:t> przy zasypianiu – Pluszowy Miś</a:t>
            </a:r>
            <a:r>
              <a:rPr lang="pl-PL" sz="2400" b="1" dirty="0" smtClean="0"/>
              <a:t>.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812797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1714">
        <p15:prstTrans prst="pageCurlDouble"/>
      </p:transition>
    </mc:Choice>
    <mc:Fallback>
      <p:transition spd="slow" advTm="217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03" y="365125"/>
            <a:ext cx="3967588" cy="282726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5" y="3449685"/>
            <a:ext cx="4039324" cy="302949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59" y="3671739"/>
            <a:ext cx="3990032" cy="29935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1" y="365125"/>
            <a:ext cx="3831771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98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140">
        <p15:prstTrans prst="pageCurlDouble"/>
      </p:transition>
    </mc:Choice>
    <mc:Fallback>
      <p:transition spd="slow" advTm="131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8531" y="-192224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MŁODZI PATRIOCI </a:t>
            </a:r>
            <a:endParaRPr lang="pl-PL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24" y="1451156"/>
            <a:ext cx="6536591" cy="4351338"/>
          </a:xfrm>
        </p:spPr>
      </p:pic>
      <p:sp>
        <p:nvSpPr>
          <p:cNvPr id="5" name="pole tekstowe 4"/>
          <p:cNvSpPr txBox="1"/>
          <p:nvPr/>
        </p:nvSpPr>
        <p:spPr>
          <a:xfrm>
            <a:off x="191589" y="870857"/>
            <a:ext cx="49813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Najmłodsi uczniowie naszej szkoły nie zapominają również o ważnych datach w historii Polski. </a:t>
            </a:r>
          </a:p>
          <a:p>
            <a:r>
              <a:rPr lang="pl-PL" sz="2800" dirty="0" smtClean="0"/>
              <a:t>Ważną dla nich datą jest 11 listopada oraz 3 maja.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0" y="3274422"/>
            <a:ext cx="494501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83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443">
        <p15:prstTrans prst="pageCurlDouble"/>
      </p:transition>
    </mc:Choice>
    <mc:Fallback>
      <p:transition spd="slow" advTm="134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5" y="96726"/>
            <a:ext cx="4776684" cy="317978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02" y="3598340"/>
            <a:ext cx="4724469" cy="31450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5" y="3598340"/>
            <a:ext cx="4776684" cy="314502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87" y="96726"/>
            <a:ext cx="4776684" cy="31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20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288">
        <p15:prstTrans prst="pageCurlDouble"/>
      </p:transition>
    </mc:Choice>
    <mc:Fallback>
      <p:transition spd="slow" advTm="15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/>
              <a:t>Wizyta Św. Mikołaja </a:t>
            </a:r>
            <a:endParaRPr lang="pl-PL" sz="6000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5" y="1885197"/>
            <a:ext cx="4920210" cy="435133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46" y="2233540"/>
            <a:ext cx="6180640" cy="34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496">
        <p15:prstTrans prst="pageCurlDouble"/>
      </p:transition>
    </mc:Choice>
    <mc:Fallback>
      <p:transition spd="slow" advTm="164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6400" y="-235766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BAL KARNAWAŁOWY</a:t>
            </a:r>
            <a:endParaRPr lang="pl-PL" dirty="0">
              <a:latin typeface="Engravers MT" panose="0209070708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8530" y="763179"/>
            <a:ext cx="10543903" cy="205839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Jak to bywa w karnawale, w naszej szkole </a:t>
            </a:r>
            <a:r>
              <a:rPr lang="pl-PL" dirty="0" smtClean="0"/>
              <a:t>odbywa </a:t>
            </a:r>
            <a:r>
              <a:rPr lang="pl-PL" dirty="0"/>
              <a:t>się wielki bal przebierańców. Sala gimnastyczna </a:t>
            </a:r>
            <a:r>
              <a:rPr lang="pl-PL" dirty="0" smtClean="0"/>
              <a:t>zamienia </a:t>
            </a:r>
            <a:r>
              <a:rPr lang="pl-PL" dirty="0"/>
              <a:t>się </a:t>
            </a:r>
            <a:r>
              <a:rPr lang="pl-PL" dirty="0" smtClean="0"/>
              <a:t>w </a:t>
            </a:r>
            <a:r>
              <a:rPr lang="pl-PL" dirty="0"/>
              <a:t>piękną salę balową. Na parkiecie </a:t>
            </a:r>
            <a:r>
              <a:rPr lang="pl-PL" dirty="0" smtClean="0"/>
              <a:t>pojawiają </a:t>
            </a:r>
            <a:r>
              <a:rPr lang="pl-PL" dirty="0"/>
              <a:t>się: wróżki,  księżniczki, sympatyczne zwierzaki, żołnierze, policjanci, sławni piłkarze, zombie, wampiry, wiedźmy, postacie z dawnych baśni i współczesnych bajek.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451" y="2821578"/>
            <a:ext cx="5209243" cy="37507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0" y="2821577"/>
            <a:ext cx="5597676" cy="37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04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068">
        <p15:prstTrans prst="pageCurlDouble"/>
      </p:transition>
    </mc:Choice>
    <mc:Fallback>
      <p:transition spd="slow" advTm="17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062"/>
            <a:ext cx="4430486" cy="332286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5" y="47896"/>
            <a:ext cx="4441371" cy="33310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37165"/>
            <a:ext cx="4561114" cy="34208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7167"/>
            <a:ext cx="4910220" cy="34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58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172">
        <p15:prstTrans prst="pageCurlDouble"/>
      </p:transition>
    </mc:Choice>
    <mc:Fallback>
      <p:transition spd="slow" advTm="17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7835" y="-235766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AUDYCJE MUZYCZNE </a:t>
            </a:r>
            <a:endParaRPr lang="pl-PL" dirty="0">
              <a:latin typeface="Engravers MT" panose="0209070708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2142" y="1024436"/>
            <a:ext cx="4909458" cy="402653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Współpracujemy z Filharmonią Świętokrzyską. Uczniowie jeżdżą do filharmonii na koncerty mikołajkowe natomiast muzycy przyjeżdżają do nas z audycjami muzycznymi.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56" y="3664751"/>
            <a:ext cx="5314405" cy="29842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66" y="3452948"/>
            <a:ext cx="2397034" cy="31960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09" y="625701"/>
            <a:ext cx="3814354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0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124">
        <p15:prstTrans prst="pageCurlDouble"/>
      </p:transition>
    </mc:Choice>
    <mc:Fallback>
      <p:transition spd="slow" advTm="17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3297" y="-174806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NOC W SZKOLE </a:t>
            </a:r>
            <a:endParaRPr lang="pl-PL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52" y="745763"/>
            <a:ext cx="4108753" cy="224220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86" y="3657600"/>
            <a:ext cx="4327419" cy="28786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67" y="3744686"/>
            <a:ext cx="3827350" cy="254782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87680" y="1071154"/>
            <a:ext cx="5886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Czasami sale lekcyjne zamieniają się w jedną wielką sypialnię </a:t>
            </a:r>
            <a:r>
              <a:rPr lang="pl-PL" sz="3200" dirty="0" smtClean="0">
                <a:sym typeface="Wingdings" panose="05000000000000000000" pitchFamily="2" charset="2"/>
              </a:rPr>
              <a:t>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718575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727">
        <p15:prstTrans prst="pageCurlDouble"/>
      </p:transition>
    </mc:Choice>
    <mc:Fallback>
      <p:transition spd="slow" advTm="167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7381" y="-192224"/>
            <a:ext cx="12052663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CAŁA POLSKA CZYTA DZIECIOM </a:t>
            </a:r>
            <a:endParaRPr lang="pl-PL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4" y="717116"/>
            <a:ext cx="3372544" cy="600590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53" y="804202"/>
            <a:ext cx="5029798" cy="28244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78" y="3741838"/>
            <a:ext cx="5308949" cy="29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2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491">
        <p15:prstTrans prst="pageCurlDouble"/>
      </p:transition>
    </mc:Choice>
    <mc:Fallback>
      <p:transition spd="slow" advTm="13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6" y="513805"/>
            <a:ext cx="11702158" cy="5602197"/>
          </a:xfrm>
        </p:spPr>
      </p:pic>
    </p:spTree>
    <p:extLst>
      <p:ext uri="{BB962C8B-B14F-4D97-AF65-F5344CB8AC3E}">
        <p14:creationId xmlns:p14="http://schemas.microsoft.com/office/powerpoint/2010/main" val="1854782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393">
        <p15:prstTrans prst="pageCurlDouble"/>
      </p:transition>
    </mc:Choice>
    <mc:Fallback>
      <p:transition spd="slow" advTm="11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017" y="217080"/>
            <a:ext cx="10515600" cy="1325563"/>
          </a:xfrm>
        </p:spPr>
        <p:txBody>
          <a:bodyPr>
            <a:normAutofit/>
          </a:bodyPr>
          <a:lstStyle/>
          <a:p>
            <a:r>
              <a:rPr lang="pl-PL" sz="4800" b="1" dirty="0" smtClean="0">
                <a:latin typeface="Engravers MT" panose="02090707080505020304" pitchFamily="18" charset="0"/>
              </a:rPr>
              <a:t>SCENA SZKOLNA </a:t>
            </a:r>
            <a:endParaRPr lang="pl-PL" sz="4800" b="1" dirty="0">
              <a:latin typeface="Engravers MT" panose="0209070708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565" y="1642744"/>
            <a:ext cx="10909663" cy="4723221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Występy teatralne łączą zabawę </a:t>
            </a:r>
            <a:r>
              <a:rPr lang="pl-PL" dirty="0"/>
              <a:t>z nauką dając </a:t>
            </a:r>
            <a:r>
              <a:rPr lang="pl-PL" dirty="0" smtClean="0"/>
              <a:t>dzieciom </a:t>
            </a:r>
            <a:r>
              <a:rPr lang="pl-PL" dirty="0"/>
              <a:t>mnóstwo radości, a jednocześnie wspomagając ich rozwój</a:t>
            </a:r>
            <a:r>
              <a:rPr lang="pl-PL" dirty="0" smtClean="0"/>
              <a:t>.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Młodzi aktorzy mają możliwość prezentowania swoich talentów podczas spektakli przygotowywanych z różnych okazji.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8193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414">
        <p15:prstTrans prst="pageCurlDouble"/>
      </p:transition>
    </mc:Choice>
    <mc:Fallback>
      <p:transition spd="slow" advTm="134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7" y="140182"/>
            <a:ext cx="5105804" cy="33988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56" y="127453"/>
            <a:ext cx="5124927" cy="34116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0" y="3727269"/>
            <a:ext cx="5238508" cy="29486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56" y="3727269"/>
            <a:ext cx="5229404" cy="29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32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053">
        <p15:prstTrans prst="pageCurlDouble"/>
      </p:transition>
    </mc:Choice>
    <mc:Fallback>
      <p:transition spd="slow" advTm="16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4" y="0"/>
            <a:ext cx="4590355" cy="344276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1" y="3556904"/>
            <a:ext cx="4820127" cy="32087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67" y="3556904"/>
            <a:ext cx="4678579" cy="31144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73" y="0"/>
            <a:ext cx="4840776" cy="32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99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905">
        <p15:prstTrans prst="pageCurlDouble"/>
      </p:transition>
    </mc:Choice>
    <mc:Fallback>
      <p:transition spd="slow" advTm="159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7" y="3306083"/>
            <a:ext cx="4520686" cy="339051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r="11029" b="10343"/>
          <a:stretch/>
        </p:blipFill>
        <p:spPr>
          <a:xfrm>
            <a:off x="5766826" y="47280"/>
            <a:ext cx="4613477" cy="31857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7" y="-8422"/>
            <a:ext cx="4590354" cy="324142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92" y="3336358"/>
            <a:ext cx="5532545" cy="33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29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673">
        <p15:prstTrans prst="pageCurlDouble"/>
      </p:transition>
    </mc:Choice>
    <mc:Fallback>
      <p:transition spd="slow" advTm="166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5" y="29726"/>
            <a:ext cx="4990203" cy="332192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1" y="3449144"/>
            <a:ext cx="5016137" cy="33391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03" y="1209341"/>
            <a:ext cx="5712823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0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294">
        <p15:prstTrans prst="pageCurlDouble"/>
      </p:transition>
    </mc:Choice>
    <mc:Fallback>
      <p:transition spd="slow" advTm="16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KONKURSY</a:t>
            </a:r>
            <a:endParaRPr lang="pl-PL" dirty="0">
              <a:latin typeface="Engravers MT" panose="0209070708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612" y="4237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Uczniowie mają możliwość rywalizować ze sobą poprzez udział w różnego rodzaju konkursach szkolnych jak i pozaszkolnych. </a:t>
            </a:r>
          </a:p>
          <a:p>
            <a:pPr marL="0" indent="0">
              <a:buNone/>
            </a:pPr>
            <a:r>
              <a:rPr lang="pl-PL" dirty="0" smtClean="0"/>
              <a:t>Rozwijają w ten sposób swoje pasje oraz zainteresowania.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443502"/>
            <a:ext cx="5833929" cy="32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04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805">
        <p15:prstTrans prst="pageCurlDouble"/>
      </p:transition>
    </mc:Choice>
    <mc:Fallback>
      <p:transition spd="slow" advTm="108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0382" y="-113212"/>
            <a:ext cx="10515600" cy="1325563"/>
          </a:xfrm>
        </p:spPr>
        <p:txBody>
          <a:bodyPr/>
          <a:lstStyle/>
          <a:p>
            <a:endParaRPr lang="pl-PL" b="1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" y="770708"/>
            <a:ext cx="4062029" cy="3046522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8587" r="-1253" b="11073"/>
          <a:stretch/>
        </p:blipFill>
        <p:spPr>
          <a:xfrm>
            <a:off x="4184470" y="777939"/>
            <a:ext cx="4865669" cy="30392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4" y="4243250"/>
            <a:ext cx="4156887" cy="23382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11875" b="13580"/>
          <a:stretch/>
        </p:blipFill>
        <p:spPr>
          <a:xfrm>
            <a:off x="306735" y="3974870"/>
            <a:ext cx="4718112" cy="27182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28" y="1660140"/>
            <a:ext cx="2755393" cy="36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2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408">
        <p15:prstTrans prst="pageCurlDouble"/>
      </p:transition>
    </mc:Choice>
    <mc:Fallback>
      <p:transition spd="slow" advTm="13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18642"/>
            <a:ext cx="4006411" cy="300480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8" b="18729"/>
          <a:stretch/>
        </p:blipFill>
        <p:spPr>
          <a:xfrm>
            <a:off x="9388471" y="95850"/>
            <a:ext cx="2465464" cy="28563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3143795"/>
            <a:ext cx="6192763" cy="34834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06" y="95850"/>
            <a:ext cx="5059680" cy="28460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/>
          <a:stretch/>
        </p:blipFill>
        <p:spPr>
          <a:xfrm>
            <a:off x="6392895" y="3143795"/>
            <a:ext cx="5041459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50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931">
        <p15:prstTrans prst="pageCurlDouble"/>
      </p:transition>
    </mc:Choice>
    <mc:Fallback>
      <p:transition spd="slow" advTm="129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9" y="204649"/>
            <a:ext cx="3406302" cy="191604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9" y="2281170"/>
            <a:ext cx="3422347" cy="19250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00146"/>
            <a:ext cx="2316540" cy="4106094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6" y="4366716"/>
            <a:ext cx="4335370" cy="244589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01" y="405470"/>
            <a:ext cx="4649707" cy="26232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20" y="3715566"/>
            <a:ext cx="5114350" cy="28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3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176">
        <p15:prstTrans prst="pageCurlDouble"/>
      </p:transition>
    </mc:Choice>
    <mc:Fallback>
      <p:transition spd="slow" advTm="131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998311"/>
            <a:ext cx="2829853" cy="435133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37" y="998311"/>
            <a:ext cx="3704908" cy="435133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5" r="18612"/>
          <a:stretch/>
        </p:blipFill>
        <p:spPr>
          <a:xfrm>
            <a:off x="7250785" y="998311"/>
            <a:ext cx="44417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99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813">
        <p15:prstTrans prst="pageCurlDouble"/>
      </p:transition>
    </mc:Choice>
    <mc:Fallback>
      <p:transition spd="slow" advTm="118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4171" y="505097"/>
            <a:ext cx="11057709" cy="5645740"/>
          </a:xfrm>
        </p:spPr>
        <p:txBody>
          <a:bodyPr>
            <a:normAutofit/>
          </a:bodyPr>
          <a:lstStyle/>
          <a:p>
            <a:r>
              <a:rPr lang="pl-PL" altLang="pl-PL" dirty="0"/>
              <a:t>Zatrudnieni nauczyciele to kadra z wymaganymi </a:t>
            </a:r>
            <a:r>
              <a:rPr lang="pl-PL" altLang="pl-PL" dirty="0" smtClean="0"/>
              <a:t>kwalifikacjami do </a:t>
            </a:r>
            <a:r>
              <a:rPr lang="pl-PL" altLang="pl-PL" dirty="0"/>
              <a:t>nauczania przedmiotów, inspirujących ucznia do kreatywnej pracy rozszerzającej jego wiedzę i umiejętności.</a:t>
            </a:r>
          </a:p>
          <a:p>
            <a:endParaRPr lang="pl-PL" dirty="0" smtClean="0"/>
          </a:p>
          <a:p>
            <a:r>
              <a:rPr lang="pl-PL" dirty="0" smtClean="0"/>
              <a:t>Nasza szkoła to miejsce, gdzie nauczyciele i rodzice tworzą dla uczniów środowisko wszechstronnego rozwoju. Najmłodsi uczniowie mogą uczestniczyć w różnego rodzaju zajęciach rozwijających zainteresowania. 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/>
              <a:t>W szkole realizowana jest dla uczniów pomoc psychologiczno-pedagogiczna. Udzielana ona jest w formie zajęć rewalidacyjnych, dostosowań wymagań edukacyjnych do możliwości ucznia, zajęć dydaktyczno-wyrównawczych, zajęć logopedycznych, zajęć indywidualnych oraz zajęć rozwijających uzdolnienia.</a:t>
            </a:r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3763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143">
        <p15:prstTrans prst="pageCurlDouble"/>
      </p:transition>
    </mc:Choice>
    <mc:Fallback>
      <p:transition spd="slow" advTm="22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8640" y="382542"/>
            <a:ext cx="12067903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WARSZTATY NAUKOWE / Wycieczki</a:t>
            </a:r>
            <a:endParaRPr lang="pl-PL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91" y="3502071"/>
            <a:ext cx="4968347" cy="2789918"/>
          </a:xfrm>
        </p:spPr>
      </p:pic>
      <p:sp>
        <p:nvSpPr>
          <p:cNvPr id="3" name="pole tekstowe 2"/>
          <p:cNvSpPr txBox="1"/>
          <p:nvPr/>
        </p:nvSpPr>
        <p:spPr>
          <a:xfrm>
            <a:off x="548640" y="2333897"/>
            <a:ext cx="5460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Nauka to nie tylko kreda i tablica. Dlatego organizujemy szereg ciekawych zajęć, warsztatów oraz wycieczek tematycznych, które sprawiają, że nauka staje się fascynującą przygodą 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85279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820">
        <p15:prstTrans prst="pageCurlDouble"/>
      </p:transition>
    </mc:Choice>
    <mc:Fallback>
      <p:transition spd="slow" advTm="138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8" y="497624"/>
            <a:ext cx="4432494" cy="295499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7" y="365125"/>
            <a:ext cx="4551317" cy="3034211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3645350"/>
            <a:ext cx="4043139" cy="30323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7" y="3490366"/>
            <a:ext cx="4249783" cy="31873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96" y="4249783"/>
            <a:ext cx="3685234" cy="23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27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938">
        <p15:prstTrans prst="pageCurlDouble"/>
      </p:transition>
    </mc:Choice>
    <mc:Fallback>
      <p:transition spd="slow" advTm="159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1" b="-1"/>
          <a:stretch/>
        </p:blipFill>
        <p:spPr>
          <a:xfrm>
            <a:off x="72918" y="-57142"/>
            <a:ext cx="6011118" cy="337538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87" y="0"/>
            <a:ext cx="4389389" cy="32920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" y="3411226"/>
            <a:ext cx="6023082" cy="326275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1" t="-267" r="-1911" b="267"/>
          <a:stretch/>
        </p:blipFill>
        <p:spPr>
          <a:xfrm>
            <a:off x="6661787" y="3411226"/>
            <a:ext cx="4511038" cy="3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4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409">
        <p15:prstTrans prst="pageCurlDouble"/>
      </p:transition>
    </mc:Choice>
    <mc:Fallback>
      <p:transition spd="slow" advTm="124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8879" r="6871" b="4461"/>
          <a:stretch/>
        </p:blipFill>
        <p:spPr>
          <a:xfrm>
            <a:off x="117752" y="365125"/>
            <a:ext cx="4802591" cy="294967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3679" r="11957" b="26505"/>
          <a:stretch/>
        </p:blipFill>
        <p:spPr>
          <a:xfrm>
            <a:off x="5902587" y="3695475"/>
            <a:ext cx="4782830" cy="30439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" r="11374" b="11190"/>
          <a:stretch/>
        </p:blipFill>
        <p:spPr>
          <a:xfrm>
            <a:off x="6116859" y="263886"/>
            <a:ext cx="4327899" cy="31521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/>
          <a:stretch/>
        </p:blipFill>
        <p:spPr>
          <a:xfrm>
            <a:off x="77533" y="3695475"/>
            <a:ext cx="4842810" cy="30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6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788">
        <p15:prstTrans prst="pageCurlDouble"/>
      </p:transition>
    </mc:Choice>
    <mc:Fallback>
      <p:transition spd="slow" advTm="12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2806" y="0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/>
              <a:t>Prowadzimy wiele programów, akcji i projektów o charakterze ekologicznym, zdrowotnym i profilaktycznym: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/>
              <a:t>•Owoce w szkole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/>
              <a:t>•Mleko w szkole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/>
              <a:t>•Zbiórka surowców wtórnych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4" y="4151272"/>
            <a:ext cx="1981967" cy="23501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73" y="2379141"/>
            <a:ext cx="5583011" cy="418725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93" y="96645"/>
            <a:ext cx="2028825" cy="20288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94" y="4212909"/>
            <a:ext cx="3091135" cy="20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9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812">
        <p15:prstTrans prst="pageCurlDouble"/>
      </p:transition>
    </mc:Choice>
    <mc:Fallback>
      <p:transition spd="slow" advTm="158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274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 b="1" dirty="0" smtClean="0"/>
              <a:t>Projekty:</a:t>
            </a:r>
            <a:endParaRPr lang="pl-PL" sz="5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16" y="3448969"/>
            <a:ext cx="2990215" cy="299021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8" y="3829595"/>
            <a:ext cx="4015113" cy="28498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1" y="3448969"/>
            <a:ext cx="2455818" cy="32048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3" y="426703"/>
            <a:ext cx="2143125" cy="21431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28818" y="1410789"/>
            <a:ext cx="5118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Uczestniczymy w ciekawych projektach, dzięki którym dzieci mogą rozwijać swoje umiejętności oraz zainteresowania.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89335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942">
        <p15:prstTrans prst="pageCurlDouble"/>
      </p:transition>
    </mc:Choice>
    <mc:Fallback>
      <p:transition spd="slow" advTm="12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103" y="0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SPORT</a:t>
            </a:r>
            <a:endParaRPr lang="pl-PL" dirty="0">
              <a:latin typeface="Engravers MT" panose="0209070708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3103" y="1259567"/>
            <a:ext cx="4517571" cy="5219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/>
              <a:t>Rozwój fizyczny w młodym wieku jest bardzo ważny, dlatego dla najmłodszych uczniów naszej szkoły </a:t>
            </a:r>
            <a:r>
              <a:rPr lang="pl-PL" sz="3200" dirty="0" smtClean="0"/>
              <a:t>są organizowane zajęcia </a:t>
            </a:r>
            <a:r>
              <a:rPr lang="pl-PL" sz="3200" dirty="0"/>
              <a:t>sportowe – gry i zabawy, które prowadzone są przez panie nauczycielki wychowania fizycznego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243840"/>
            <a:ext cx="5325776" cy="29957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3553097"/>
            <a:ext cx="5310293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1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883">
        <p15:prstTrans prst="pageCurlDouble"/>
      </p:transition>
    </mc:Choice>
    <mc:Fallback>
      <p:transition spd="slow" advTm="17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891" y="0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Świetlica szkolna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31817"/>
            <a:ext cx="11913325" cy="14717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codziennych zajęć świetlicowych: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pomagamy uczniom w odrabianiu zadań domowych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rozbudzamy zainteresowania czytelnicze poprzez czytanie prasy i literatury dziecięcej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869" y="2311401"/>
            <a:ext cx="3132364" cy="41764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86" y="3251235"/>
            <a:ext cx="3680822" cy="27606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" y="2943497"/>
            <a:ext cx="4501456" cy="33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2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352">
        <p15:prstTrans prst="pageCurlDouble"/>
      </p:transition>
    </mc:Choice>
    <mc:Fallback>
      <p:transition spd="slow" advTm="11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4725" y="0"/>
            <a:ext cx="10515600" cy="1325563"/>
          </a:xfrm>
        </p:spPr>
        <p:txBody>
          <a:bodyPr/>
          <a:lstStyle/>
          <a:p>
            <a:r>
              <a:rPr lang="pl-PL" dirty="0">
                <a:latin typeface="Engravers MT" panose="02090707080505020304" pitchFamily="18" charset="0"/>
              </a:rPr>
              <a:t>Świetlica szkolna </a:t>
            </a:r>
            <a:endParaRPr lang="pl-PL" dirty="0"/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254725" y="1254033"/>
            <a:ext cx="5780315" cy="3466013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rozwijamy zdolności manualne poprzez różnorodne techniki plastyczne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uczymy poczucia estetyki poprzez wykonywanie elementów zdobniczych do wystroju świetlicy, eksponowanie prac dzieci na wystawach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96" y="3622889"/>
            <a:ext cx="4739179" cy="266578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52" y="218644"/>
            <a:ext cx="3429777" cy="295998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50" y="4277950"/>
            <a:ext cx="3941250" cy="24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76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4091">
        <p15:prstTrans prst="pageCurlDouble"/>
      </p:transition>
    </mc:Choice>
    <mc:Fallback>
      <p:transition spd="slow" advTm="14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891" y="0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Świetlica szkolna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983" y="1224734"/>
            <a:ext cx="10718074" cy="2528661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dostarczamy radości i zadowolenia poprzez organizację różnorodnych zabaw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zapewniamy uczniom  aktywny wypoczynek, dbamy o ich  rozwój fizyczny poprzez zajęcia sportowe na korytarzu szkolnym, oraz gry i zabawy na świeżym powietrzu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3384369"/>
            <a:ext cx="3958046" cy="29685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46" y="3368039"/>
            <a:ext cx="2527663" cy="33702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7" y="3507377"/>
            <a:ext cx="2318658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20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647">
        <p15:prstTrans prst="pageCurlDouble"/>
      </p:transition>
    </mc:Choice>
    <mc:Fallback>
      <p:transition spd="slow" advTm="116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Baza szkoły: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7349" y="1419497"/>
            <a:ext cx="10796451" cy="5268686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Sale lekcyjne</a:t>
            </a:r>
          </a:p>
          <a:p>
            <a:r>
              <a:rPr lang="pl-PL" dirty="0" smtClean="0"/>
              <a:t>Sale komputerowe</a:t>
            </a:r>
          </a:p>
          <a:p>
            <a:r>
              <a:rPr lang="pl-PL" dirty="0" smtClean="0"/>
              <a:t>Sale gimnastyczne </a:t>
            </a:r>
          </a:p>
          <a:p>
            <a:r>
              <a:rPr lang="pl-PL" dirty="0" smtClean="0"/>
              <a:t>Sala teatralna</a:t>
            </a:r>
          </a:p>
          <a:p>
            <a:r>
              <a:rPr lang="pl-PL" dirty="0" smtClean="0"/>
              <a:t>Świetlica</a:t>
            </a:r>
          </a:p>
          <a:p>
            <a:r>
              <a:rPr lang="pl-PL" dirty="0" smtClean="0"/>
              <a:t>Jadalnia</a:t>
            </a:r>
          </a:p>
          <a:p>
            <a:r>
              <a:rPr lang="pl-PL" dirty="0" smtClean="0"/>
              <a:t>Biblioteka/Czytelnia</a:t>
            </a:r>
          </a:p>
          <a:p>
            <a:r>
              <a:rPr lang="pl-PL" dirty="0" smtClean="0"/>
              <a:t>Gabinet pedagoga</a:t>
            </a:r>
          </a:p>
          <a:p>
            <a:r>
              <a:rPr lang="pl-PL" dirty="0" smtClean="0"/>
              <a:t>Gabinet pielęgniarski</a:t>
            </a:r>
          </a:p>
          <a:p>
            <a:r>
              <a:rPr lang="pl-PL" dirty="0" smtClean="0"/>
              <a:t>Gabinet stomatologiczny</a:t>
            </a:r>
          </a:p>
          <a:p>
            <a:r>
              <a:rPr lang="pl-PL" dirty="0" smtClean="0"/>
              <a:t>Kompleks boisk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97" y="4759971"/>
            <a:ext cx="2748206" cy="18253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674" y="365125"/>
            <a:ext cx="2748206" cy="18294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19" y="2605879"/>
            <a:ext cx="2763291" cy="18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6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916">
        <p15:prstTrans prst="pageCurlDouble"/>
      </p:transition>
    </mc:Choice>
    <mc:Fallback>
      <p:transition spd="slow" advTm="15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47410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Świetlica szkolna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24734"/>
            <a:ext cx="11887200" cy="4351338"/>
          </a:xfrm>
        </p:spPr>
        <p:txBody>
          <a:bodyPr/>
          <a:lstStyle/>
          <a:p>
            <a:pPr marL="457200" lvl="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kształcimy zdolności poznawcze poprzez gry i zabawy dydaktyczne, rozwiązywanie krzyżówek, rebusów, zagadek</a:t>
            </a: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dbamy o kulturę osobistą dzieci poprzez pogadanki, wdrażanie do używania form grzecznościowych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82" y="2792185"/>
            <a:ext cx="3595735" cy="26968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6" y="3935233"/>
            <a:ext cx="3624218" cy="27181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09" y="3403078"/>
            <a:ext cx="3962128" cy="29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0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169">
        <p15:prstTrans prst="pageCurlDouble"/>
      </p:transition>
    </mc:Choice>
    <mc:Fallback>
      <p:transition spd="slow" advTm="151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3500" y="982504"/>
            <a:ext cx="11689607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zachęcamy uczniów do udziału w konkursach szkolnych i międzyszkolnych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wzbogacamy wiedzę o naszym mieście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promujemy zdrowy styl życia i dbanie o własne zdrowie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alt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14" descr="😉"/>
          <p:cNvSpPr>
            <a:spLocks noChangeAspect="1" noChangeArrowheads="1"/>
          </p:cNvSpPr>
          <p:nvPr/>
        </p:nvSpPr>
        <p:spPr bwMode="auto">
          <a:xfrm flipV="1">
            <a:off x="63500" y="847724"/>
            <a:ext cx="304800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8" name="AutoShape 15" descr="🙂"/>
          <p:cNvSpPr>
            <a:spLocks noChangeAspect="1" noChangeArrowheads="1"/>
          </p:cNvSpPr>
          <p:nvPr/>
        </p:nvSpPr>
        <p:spPr bwMode="auto">
          <a:xfrm flipV="1">
            <a:off x="6073775" y="847724"/>
            <a:ext cx="304800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9" name="AutoShape 17" descr="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" name="Tytuł 1"/>
          <p:cNvSpPr>
            <a:spLocks noGrp="1"/>
          </p:cNvSpPr>
          <p:nvPr>
            <p:ph type="title"/>
          </p:nvPr>
        </p:nvSpPr>
        <p:spPr>
          <a:xfrm>
            <a:off x="63500" y="25558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Świetlica szkolna </a:t>
            </a:r>
            <a:endParaRPr lang="pl-PL" dirty="0"/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42" y="2173287"/>
            <a:ext cx="2211388" cy="3931356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27" y="2944966"/>
            <a:ext cx="4572000" cy="34290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516045"/>
            <a:ext cx="3669937" cy="27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52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118">
        <p15:prstTrans prst="pageCurlDouble"/>
      </p:transition>
    </mc:Choice>
    <mc:Fallback>
      <p:transition spd="slow" advTm="13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2143" y="0"/>
            <a:ext cx="10515600" cy="1325563"/>
          </a:xfrm>
        </p:spPr>
        <p:txBody>
          <a:bodyPr/>
          <a:lstStyle/>
          <a:p>
            <a:r>
              <a:rPr lang="pl-PL" b="1" dirty="0" smtClean="0">
                <a:latin typeface="Engravers MT" panose="02090707080505020304" pitchFamily="18" charset="0"/>
              </a:rPr>
              <a:t>KLASY IV-VIII </a:t>
            </a:r>
            <a:endParaRPr lang="pl-PL" b="1" dirty="0">
              <a:latin typeface="Engravers MT" panose="0209070708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5023" y="14598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Począwszy od klasy IV uczniowie mają możliwość kontynuować naukę w klasie o profilu ogólnym, DSD lub Piłki Ręcznej. 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" y="3461929"/>
            <a:ext cx="5760776" cy="24835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99" y="3461929"/>
            <a:ext cx="4827814" cy="24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01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712">
        <p15:prstTrans prst="pageCurlDouble"/>
      </p:transition>
    </mc:Choice>
    <mc:Fallback>
      <p:transition spd="slow" advTm="127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0280" y="-305435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SALE LEKCYJNE </a:t>
            </a:r>
            <a:endParaRPr lang="pl-PL" dirty="0">
              <a:latin typeface="Engravers MT" panose="020907070805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77" y="2282824"/>
            <a:ext cx="5878605" cy="3913324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2282824"/>
            <a:ext cx="5878606" cy="39133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17714" y="670560"/>
            <a:ext cx="11974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N</a:t>
            </a:r>
            <a:r>
              <a:rPr lang="pl-PL" sz="2800" dirty="0" smtClean="0"/>
              <a:t>owo wyremontowane, przestronne, dobrze wyposażone. Ławki i krzesełka dostosowane są dla najmłodszych uczniów.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32301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952">
        <p15:prstTrans prst="pageCurlDouble"/>
      </p:transition>
    </mc:Choice>
    <mc:Fallback>
      <p:transition spd="slow" advTm="119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8395" y="2446473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 smtClean="0"/>
              <a:t>UROCZYSTOŚCI SZKOLNE: 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4057111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999">
        <p15:prstTrans prst="pageCurlDouble"/>
      </p:transition>
    </mc:Choice>
    <mc:Fallback>
      <p:transition spd="slow" advTm="29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3434" y="164827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ŚLUBOWANIE KLAS I / Dzień Edukacji Narodowej </a:t>
            </a:r>
            <a:endParaRPr lang="pl-PL" dirty="0">
              <a:latin typeface="+mn-lt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2" y="1798933"/>
            <a:ext cx="7491270" cy="418011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1053737"/>
            <a:ext cx="3436983" cy="51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40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637">
        <p15:prstTrans prst="pageCurlDouble"/>
      </p:transition>
    </mc:Choice>
    <mc:Fallback>
      <p:transition spd="slow" advTm="12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8462" y="-166098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Engravers MT" panose="02090707080505020304" pitchFamily="18" charset="0"/>
              </a:rPr>
              <a:t>ŚNIADANIE DAJE MOC</a:t>
            </a:r>
            <a:endParaRPr lang="pl-PL" dirty="0">
              <a:latin typeface="Engravers MT" panose="020907070805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2" y="992777"/>
            <a:ext cx="6496474" cy="5333471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972" y="1159465"/>
            <a:ext cx="5074920" cy="4351338"/>
          </a:xfrm>
        </p:spPr>
        <p:txBody>
          <a:bodyPr>
            <a:noAutofit/>
          </a:bodyPr>
          <a:lstStyle/>
          <a:p>
            <a:r>
              <a:rPr lang="pl-PL" sz="3200" dirty="0"/>
              <a:t>8 listopada uczniowie klas 1- 3 </a:t>
            </a:r>
            <a:r>
              <a:rPr lang="pl-PL" sz="3200" dirty="0" smtClean="0"/>
              <a:t>aktywnie uczestniczą w</a:t>
            </a:r>
            <a:r>
              <a:rPr lang="pl-PL" sz="3200" dirty="0"/>
              <a:t> 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b="1" dirty="0" smtClean="0"/>
              <a:t>Ogólnopolskiej </a:t>
            </a:r>
            <a:r>
              <a:rPr lang="pl-PL" sz="3200" b="1" dirty="0"/>
              <a:t>Akcji Edukacyjnej „ŚNIADANIE DAJE </a:t>
            </a:r>
            <a:r>
              <a:rPr lang="pl-PL" sz="3200" b="1" dirty="0" smtClean="0"/>
              <a:t>MOC</a:t>
            </a:r>
            <a:r>
              <a:rPr lang="pl-PL" sz="3200" b="1" dirty="0"/>
              <a:t>”. </a:t>
            </a:r>
            <a:endParaRPr lang="pl-PL" sz="3200" b="1" dirty="0" smtClean="0"/>
          </a:p>
          <a:p>
            <a:pPr marL="0" indent="0">
              <a:buNone/>
            </a:pPr>
            <a:r>
              <a:rPr lang="pl-PL" sz="3200" dirty="0" smtClean="0"/>
              <a:t>Ideą </a:t>
            </a:r>
            <a:r>
              <a:rPr lang="pl-PL" sz="3200" dirty="0"/>
              <a:t>programu jest propagowanie zasad zdrowego odżywiania </a:t>
            </a:r>
            <a:r>
              <a:rPr lang="pl-PL" sz="3200" dirty="0" smtClean="0"/>
              <a:t>się.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140660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454">
        <p15:prstTrans prst="pageCurlDouble"/>
      </p:transition>
    </mc:Choice>
    <mc:Fallback>
      <p:transition spd="slow" advTm="16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42" y="209511"/>
            <a:ext cx="4381349" cy="3286012"/>
          </a:xfrm>
        </p:spPr>
      </p:pic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1" b="18835"/>
          <a:stretch/>
        </p:blipFill>
        <p:spPr>
          <a:xfrm>
            <a:off x="632207" y="155726"/>
            <a:ext cx="4951226" cy="33397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9" y="3651137"/>
            <a:ext cx="4573742" cy="31667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87" y="3651137"/>
            <a:ext cx="4999658" cy="30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51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069">
        <p15:prstTrans prst="pageCurlDouble"/>
      </p:transition>
    </mc:Choice>
    <mc:Fallback>
      <p:transition spd="slow" advTm="160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611</Words>
  <Application>Microsoft Office PowerPoint</Application>
  <PresentationFormat>Panoramiczny</PresentationFormat>
  <Paragraphs>80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Engravers MT</vt:lpstr>
      <vt:lpstr>Times New Roman</vt:lpstr>
      <vt:lpstr>Wingdings</vt:lpstr>
      <vt:lpstr>Motyw pakietu Office</vt:lpstr>
      <vt:lpstr>Szkoła Podstawowa nr 39</vt:lpstr>
      <vt:lpstr>Prezentacja programu PowerPoint</vt:lpstr>
      <vt:lpstr>Prezentacja programu PowerPoint</vt:lpstr>
      <vt:lpstr>Baza szkoły: </vt:lpstr>
      <vt:lpstr>SALE LEKCYJNE </vt:lpstr>
      <vt:lpstr>UROCZYSTOŚCI SZKOLNE: </vt:lpstr>
      <vt:lpstr>ŚLUBOWANIE KLAS I / Dzień Edukacji Narodowej </vt:lpstr>
      <vt:lpstr>ŚNIADANIE DAJE MOC</vt:lpstr>
      <vt:lpstr>Prezentacja programu PowerPoint</vt:lpstr>
      <vt:lpstr>ŚWIATOWY DZIEŃ PLUSZOWEGO MISIA</vt:lpstr>
      <vt:lpstr>Prezentacja programu PowerPoint</vt:lpstr>
      <vt:lpstr>MŁODZI PATRIOCI </vt:lpstr>
      <vt:lpstr>Prezentacja programu PowerPoint</vt:lpstr>
      <vt:lpstr>Wizyta Św. Mikołaja </vt:lpstr>
      <vt:lpstr>BAL KARNAWAŁOWY</vt:lpstr>
      <vt:lpstr>Prezentacja programu PowerPoint</vt:lpstr>
      <vt:lpstr>AUDYCJE MUZYCZNE </vt:lpstr>
      <vt:lpstr>NOC W SZKOLE </vt:lpstr>
      <vt:lpstr>CAŁA POLSKA CZYTA DZIECIOM </vt:lpstr>
      <vt:lpstr>SCENA SZKOLNA </vt:lpstr>
      <vt:lpstr>Prezentacja programu PowerPoint</vt:lpstr>
      <vt:lpstr>Prezentacja programu PowerPoint</vt:lpstr>
      <vt:lpstr>Prezentacja programu PowerPoint</vt:lpstr>
      <vt:lpstr>Prezentacja programu PowerPoint</vt:lpstr>
      <vt:lpstr>KONKURSY</vt:lpstr>
      <vt:lpstr>Prezentacja programu PowerPoint</vt:lpstr>
      <vt:lpstr>Prezentacja programu PowerPoint</vt:lpstr>
      <vt:lpstr>Prezentacja programu PowerPoint</vt:lpstr>
      <vt:lpstr>Prezentacja programu PowerPoint</vt:lpstr>
      <vt:lpstr>WARSZTATY NAUKOWE / Wycieczki</vt:lpstr>
      <vt:lpstr>Prezentacja programu PowerPoint</vt:lpstr>
      <vt:lpstr>Prezentacja programu PowerPoint</vt:lpstr>
      <vt:lpstr>Prezentacja programu PowerPoint</vt:lpstr>
      <vt:lpstr>Prezentacja programu PowerPoint</vt:lpstr>
      <vt:lpstr>Projekty:</vt:lpstr>
      <vt:lpstr>SPORT</vt:lpstr>
      <vt:lpstr>Świetlica szkolna </vt:lpstr>
      <vt:lpstr>Świetlica szkolna </vt:lpstr>
      <vt:lpstr>Świetlica szkolna </vt:lpstr>
      <vt:lpstr>Świetlica szkolna </vt:lpstr>
      <vt:lpstr>Świetlica szkolna </vt:lpstr>
      <vt:lpstr>KLASY IV-VIII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nr 39</dc:title>
  <dc:creator>HP</dc:creator>
  <cp:lastModifiedBy>HP</cp:lastModifiedBy>
  <cp:revision>36</cp:revision>
  <dcterms:created xsi:type="dcterms:W3CDTF">2019-01-17T21:33:31Z</dcterms:created>
  <dcterms:modified xsi:type="dcterms:W3CDTF">2019-03-12T21:01:47Z</dcterms:modified>
</cp:coreProperties>
</file>